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323" r:id="rId6"/>
    <p:sldId id="260" r:id="rId7"/>
    <p:sldId id="327" r:id="rId8"/>
    <p:sldId id="322" r:id="rId9"/>
    <p:sldId id="324" r:id="rId10"/>
    <p:sldId id="325" r:id="rId11"/>
    <p:sldId id="326" r:id="rId12"/>
    <p:sldId id="262" r:id="rId13"/>
    <p:sldId id="281" r:id="rId14"/>
    <p:sldId id="279" r:id="rId15"/>
    <p:sldId id="282" r:id="rId16"/>
    <p:sldId id="283" r:id="rId17"/>
    <p:sldId id="286" r:id="rId18"/>
    <p:sldId id="287" r:id="rId19"/>
    <p:sldId id="289" r:id="rId20"/>
    <p:sldId id="290" r:id="rId21"/>
    <p:sldId id="263" r:id="rId22"/>
    <p:sldId id="264" r:id="rId23"/>
    <p:sldId id="291" r:id="rId24"/>
    <p:sldId id="271" r:id="rId25"/>
    <p:sldId id="293" r:id="rId26"/>
    <p:sldId id="294" r:id="rId27"/>
    <p:sldId id="295" r:id="rId28"/>
    <p:sldId id="296" r:id="rId29"/>
    <p:sldId id="297" r:id="rId30"/>
    <p:sldId id="298" r:id="rId31"/>
    <p:sldId id="299" r:id="rId32"/>
    <p:sldId id="300" r:id="rId33"/>
    <p:sldId id="301" r:id="rId34"/>
    <p:sldId id="265" r:id="rId35"/>
    <p:sldId id="266" r:id="rId36"/>
    <p:sldId id="276" r:id="rId37"/>
    <p:sldId id="302" r:id="rId38"/>
    <p:sldId id="267" r:id="rId39"/>
    <p:sldId id="268" r:id="rId40"/>
    <p:sldId id="303" r:id="rId41"/>
    <p:sldId id="304" r:id="rId42"/>
    <p:sldId id="269" r:id="rId43"/>
    <p:sldId id="305" r:id="rId44"/>
    <p:sldId id="306" r:id="rId45"/>
    <p:sldId id="307" r:id="rId46"/>
    <p:sldId id="308" r:id="rId47"/>
    <p:sldId id="309" r:id="rId48"/>
    <p:sldId id="315" r:id="rId49"/>
    <p:sldId id="310" r:id="rId50"/>
    <p:sldId id="312" r:id="rId51"/>
    <p:sldId id="313" r:id="rId52"/>
    <p:sldId id="311" r:id="rId53"/>
    <p:sldId id="329" r:id="rId54"/>
    <p:sldId id="330" r:id="rId55"/>
    <p:sldId id="314" r:id="rId56"/>
    <p:sldId id="316" r:id="rId57"/>
    <p:sldId id="317" r:id="rId58"/>
    <p:sldId id="318" r:id="rId59"/>
    <p:sldId id="319" r:id="rId60"/>
    <p:sldId id="320" r:id="rId61"/>
    <p:sldId id="321" r:id="rId62"/>
    <p:sldId id="332" r:id="rId63"/>
    <p:sldId id="331" r:id="rId6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41" d="100"/>
          <a:sy n="41" d="100"/>
        </p:scale>
        <p:origin x="62" y="6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s>
</file>

<file path=ppt/media/image14.png>
</file>

<file path=ppt/media/image29.png>
</file>

<file path=ppt/media/image32.png>
</file>

<file path=ppt/media/image33.png>
</file>

<file path=ppt/media/image34.png>
</file>

<file path=ppt/media/image35.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86F9409-788B-410B-A62D-1E7CE7715844}"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F8E3E-0CEF-4DBF-8C47-F2BC408E53FE}" type="slidenum">
              <a:rPr lang="en-US" smtClean="0"/>
              <a:t>‹#›</a:t>
            </a:fld>
            <a:endParaRPr lang="en-US"/>
          </a:p>
        </p:txBody>
      </p:sp>
    </p:spTree>
    <p:extLst>
      <p:ext uri="{BB962C8B-B14F-4D97-AF65-F5344CB8AC3E}">
        <p14:creationId xmlns:p14="http://schemas.microsoft.com/office/powerpoint/2010/main" val="11850279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86F9409-788B-410B-A62D-1E7CE7715844}"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F8E3E-0CEF-4DBF-8C47-F2BC408E53FE}" type="slidenum">
              <a:rPr lang="en-US" smtClean="0"/>
              <a:t>‹#›</a:t>
            </a:fld>
            <a:endParaRPr lang="en-US"/>
          </a:p>
        </p:txBody>
      </p:sp>
    </p:spTree>
    <p:extLst>
      <p:ext uri="{BB962C8B-B14F-4D97-AF65-F5344CB8AC3E}">
        <p14:creationId xmlns:p14="http://schemas.microsoft.com/office/powerpoint/2010/main" val="41959725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86F9409-788B-410B-A62D-1E7CE7715844}"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F8E3E-0CEF-4DBF-8C47-F2BC408E53FE}" type="slidenum">
              <a:rPr lang="en-US" smtClean="0"/>
              <a:t>‹#›</a:t>
            </a:fld>
            <a:endParaRPr lang="en-US"/>
          </a:p>
        </p:txBody>
      </p:sp>
    </p:spTree>
    <p:extLst>
      <p:ext uri="{BB962C8B-B14F-4D97-AF65-F5344CB8AC3E}">
        <p14:creationId xmlns:p14="http://schemas.microsoft.com/office/powerpoint/2010/main" val="20938471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86F9409-788B-410B-A62D-1E7CE7715844}"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F8E3E-0CEF-4DBF-8C47-F2BC408E53FE}" type="slidenum">
              <a:rPr lang="en-US" smtClean="0"/>
              <a:t>‹#›</a:t>
            </a:fld>
            <a:endParaRPr lang="en-US"/>
          </a:p>
        </p:txBody>
      </p:sp>
    </p:spTree>
    <p:extLst>
      <p:ext uri="{BB962C8B-B14F-4D97-AF65-F5344CB8AC3E}">
        <p14:creationId xmlns:p14="http://schemas.microsoft.com/office/powerpoint/2010/main" val="19279065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86F9409-788B-410B-A62D-1E7CE7715844}" type="datetimeFigureOut">
              <a:rPr lang="en-US" smtClean="0"/>
              <a:t>5/2/2017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D5F8E3E-0CEF-4DBF-8C47-F2BC408E53FE}" type="slidenum">
              <a:rPr lang="en-US" smtClean="0"/>
              <a:t>‹#›</a:t>
            </a:fld>
            <a:endParaRPr lang="en-US"/>
          </a:p>
        </p:txBody>
      </p:sp>
    </p:spTree>
    <p:extLst>
      <p:ext uri="{BB962C8B-B14F-4D97-AF65-F5344CB8AC3E}">
        <p14:creationId xmlns:p14="http://schemas.microsoft.com/office/powerpoint/2010/main" val="29157899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86F9409-788B-410B-A62D-1E7CE7715844}" type="datetimeFigureOut">
              <a:rPr lang="en-US" smtClean="0"/>
              <a:t>5/2/2017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F8E3E-0CEF-4DBF-8C47-F2BC408E53FE}" type="slidenum">
              <a:rPr lang="en-US" smtClean="0"/>
              <a:t>‹#›</a:t>
            </a:fld>
            <a:endParaRPr lang="en-US"/>
          </a:p>
        </p:txBody>
      </p:sp>
    </p:spTree>
    <p:extLst>
      <p:ext uri="{BB962C8B-B14F-4D97-AF65-F5344CB8AC3E}">
        <p14:creationId xmlns:p14="http://schemas.microsoft.com/office/powerpoint/2010/main" val="1327253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86F9409-788B-410B-A62D-1E7CE7715844}" type="datetimeFigureOut">
              <a:rPr lang="en-US" smtClean="0"/>
              <a:t>5/2/2017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D5F8E3E-0CEF-4DBF-8C47-F2BC408E53FE}" type="slidenum">
              <a:rPr lang="en-US" smtClean="0"/>
              <a:t>‹#›</a:t>
            </a:fld>
            <a:endParaRPr lang="en-US"/>
          </a:p>
        </p:txBody>
      </p:sp>
    </p:spTree>
    <p:extLst>
      <p:ext uri="{BB962C8B-B14F-4D97-AF65-F5344CB8AC3E}">
        <p14:creationId xmlns:p14="http://schemas.microsoft.com/office/powerpoint/2010/main" val="1170656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86F9409-788B-410B-A62D-1E7CE7715844}" type="datetimeFigureOut">
              <a:rPr lang="en-US" smtClean="0"/>
              <a:t>5/2/2017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D5F8E3E-0CEF-4DBF-8C47-F2BC408E53FE}" type="slidenum">
              <a:rPr lang="en-US" smtClean="0"/>
              <a:t>‹#›</a:t>
            </a:fld>
            <a:endParaRPr lang="en-US"/>
          </a:p>
        </p:txBody>
      </p:sp>
    </p:spTree>
    <p:extLst>
      <p:ext uri="{BB962C8B-B14F-4D97-AF65-F5344CB8AC3E}">
        <p14:creationId xmlns:p14="http://schemas.microsoft.com/office/powerpoint/2010/main" val="1168835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6F9409-788B-410B-A62D-1E7CE7715844}" type="datetimeFigureOut">
              <a:rPr lang="en-US" smtClean="0"/>
              <a:t>5/2/2017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D5F8E3E-0CEF-4DBF-8C47-F2BC408E53FE}" type="slidenum">
              <a:rPr lang="en-US" smtClean="0"/>
              <a:t>‹#›</a:t>
            </a:fld>
            <a:endParaRPr lang="en-US"/>
          </a:p>
        </p:txBody>
      </p:sp>
    </p:spTree>
    <p:extLst>
      <p:ext uri="{BB962C8B-B14F-4D97-AF65-F5344CB8AC3E}">
        <p14:creationId xmlns:p14="http://schemas.microsoft.com/office/powerpoint/2010/main" val="40904203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86F9409-788B-410B-A62D-1E7CE7715844}" type="datetimeFigureOut">
              <a:rPr lang="en-US" smtClean="0"/>
              <a:t>5/2/2017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F8E3E-0CEF-4DBF-8C47-F2BC408E53FE}" type="slidenum">
              <a:rPr lang="en-US" smtClean="0"/>
              <a:t>‹#›</a:t>
            </a:fld>
            <a:endParaRPr lang="en-US"/>
          </a:p>
        </p:txBody>
      </p:sp>
    </p:spTree>
    <p:extLst>
      <p:ext uri="{BB962C8B-B14F-4D97-AF65-F5344CB8AC3E}">
        <p14:creationId xmlns:p14="http://schemas.microsoft.com/office/powerpoint/2010/main" val="4539302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86F9409-788B-410B-A62D-1E7CE7715844}" type="datetimeFigureOut">
              <a:rPr lang="en-US" smtClean="0"/>
              <a:t>5/2/2017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D5F8E3E-0CEF-4DBF-8C47-F2BC408E53FE}" type="slidenum">
              <a:rPr lang="en-US" smtClean="0"/>
              <a:t>‹#›</a:t>
            </a:fld>
            <a:endParaRPr lang="en-US"/>
          </a:p>
        </p:txBody>
      </p:sp>
    </p:spTree>
    <p:extLst>
      <p:ext uri="{BB962C8B-B14F-4D97-AF65-F5344CB8AC3E}">
        <p14:creationId xmlns:p14="http://schemas.microsoft.com/office/powerpoint/2010/main" val="1872933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6F9409-788B-410B-A62D-1E7CE7715844}" type="datetimeFigureOut">
              <a:rPr lang="en-US" smtClean="0"/>
              <a:t>5/2/2017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5F8E3E-0CEF-4DBF-8C47-F2BC408E53FE}" type="slidenum">
              <a:rPr lang="en-US" smtClean="0"/>
              <a:t>‹#›</a:t>
            </a:fld>
            <a:endParaRPr lang="en-US"/>
          </a:p>
        </p:txBody>
      </p:sp>
    </p:spTree>
    <p:extLst>
      <p:ext uri="{BB962C8B-B14F-4D97-AF65-F5344CB8AC3E}">
        <p14:creationId xmlns:p14="http://schemas.microsoft.com/office/powerpoint/2010/main" val="15204505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image" Target="../media/image2.emf"/><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image" Target="../media/image30.emf"/><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5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57.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image" Target="../media/image40.emf"/><Relationship Id="rId1" Type="http://schemas.openxmlformats.org/officeDocument/2006/relationships/slideLayout" Target="../slideLayouts/slideLayout2.xml"/><Relationship Id="rId4" Type="http://schemas.openxmlformats.org/officeDocument/2006/relationships/image" Target="../media/image42.emf"/></Relationships>
</file>

<file path=ppt/slides/_rels/slide61.xml.rels><?xml version="1.0" encoding="UTF-8" standalone="yes"?>
<Relationships xmlns="http://schemas.openxmlformats.org/package/2006/relationships"><Relationship Id="rId2" Type="http://schemas.openxmlformats.org/officeDocument/2006/relationships/image" Target="../media/image43.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image" Target="../media/image44.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354611" y="1964508"/>
            <a:ext cx="3482775" cy="1618800"/>
          </a:xfrm>
          <a:prstGeom prst="rect">
            <a:avLst/>
          </a:prstGeom>
        </p:spPr>
      </p:pic>
      <p:sp>
        <p:nvSpPr>
          <p:cNvPr id="3" name="Subtitle 2"/>
          <p:cNvSpPr>
            <a:spLocks noGrp="1"/>
          </p:cNvSpPr>
          <p:nvPr>
            <p:ph type="subTitle" idx="1"/>
          </p:nvPr>
        </p:nvSpPr>
        <p:spPr>
          <a:xfrm>
            <a:off x="1523998" y="4297515"/>
            <a:ext cx="9144000" cy="940025"/>
          </a:xfrm>
        </p:spPr>
        <p:txBody>
          <a:bodyPr>
            <a:normAutofit fontScale="85000" lnSpcReduction="10000"/>
          </a:bodyPr>
          <a:lstStyle/>
          <a:p>
            <a:r>
              <a:rPr lang="en-US" sz="4800" dirty="0"/>
              <a:t>IIT </a:t>
            </a:r>
            <a:r>
              <a:rPr lang="en-US" sz="4800" dirty="0" err="1"/>
              <a:t>Mies</a:t>
            </a:r>
            <a:r>
              <a:rPr lang="en-US" sz="4800" dirty="0"/>
              <a:t> Campus Biological Safety Training</a:t>
            </a:r>
          </a:p>
        </p:txBody>
      </p:sp>
      <p:sp>
        <p:nvSpPr>
          <p:cNvPr id="2" name="TextBox 1"/>
          <p:cNvSpPr txBox="1"/>
          <p:nvPr/>
        </p:nvSpPr>
        <p:spPr>
          <a:xfrm>
            <a:off x="2025159" y="5237540"/>
            <a:ext cx="8141677" cy="369332"/>
          </a:xfrm>
          <a:prstGeom prst="rect">
            <a:avLst/>
          </a:prstGeom>
          <a:noFill/>
        </p:spPr>
        <p:txBody>
          <a:bodyPr wrap="square" rtlCol="0">
            <a:spAutoFit/>
          </a:bodyPr>
          <a:lstStyle/>
          <a:p>
            <a:pPr algn="ctr"/>
            <a:r>
              <a:rPr lang="en-US" dirty="0"/>
              <a:t>Note: this training is specific to the Illinois Institute of Technology </a:t>
            </a:r>
            <a:r>
              <a:rPr lang="en-US" dirty="0" err="1"/>
              <a:t>Mies</a:t>
            </a:r>
            <a:r>
              <a:rPr lang="en-US" dirty="0"/>
              <a:t> Campus</a:t>
            </a:r>
          </a:p>
        </p:txBody>
      </p:sp>
    </p:spTree>
    <p:extLst>
      <p:ext uri="{BB962C8B-B14F-4D97-AF65-F5344CB8AC3E}">
        <p14:creationId xmlns:p14="http://schemas.microsoft.com/office/powerpoint/2010/main" val="25788251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HEPA Filters</a:t>
            </a:r>
          </a:p>
        </p:txBody>
      </p:sp>
      <p:sp>
        <p:nvSpPr>
          <p:cNvPr id="3" name="Content Placeholder 2"/>
          <p:cNvSpPr>
            <a:spLocks noGrp="1"/>
          </p:cNvSpPr>
          <p:nvPr>
            <p:ph idx="1"/>
          </p:nvPr>
        </p:nvSpPr>
        <p:spPr/>
        <p:txBody>
          <a:bodyPr/>
          <a:lstStyle/>
          <a:p>
            <a:r>
              <a:rPr lang="en-US" dirty="0"/>
              <a:t>High Efficiency Particulate Air filter</a:t>
            </a:r>
          </a:p>
          <a:p>
            <a:r>
              <a:rPr lang="en-US" dirty="0"/>
              <a:t>It traps particles, not odors or gasses.</a:t>
            </a:r>
          </a:p>
          <a:p>
            <a:r>
              <a:rPr lang="en-US" dirty="0"/>
              <a:t>They must be certified annually or after they have been moved. </a:t>
            </a:r>
          </a:p>
        </p:txBody>
      </p:sp>
      <p:pic>
        <p:nvPicPr>
          <p:cNvPr id="4" name="Picture 3"/>
          <p:cNvPicPr>
            <a:picLocks noChangeAspect="1"/>
          </p:cNvPicPr>
          <p:nvPr/>
        </p:nvPicPr>
        <p:blipFill>
          <a:blip r:embed="rId2"/>
          <a:stretch>
            <a:fillRect/>
          </a:stretch>
        </p:blipFill>
        <p:spPr>
          <a:xfrm>
            <a:off x="8324850" y="4001294"/>
            <a:ext cx="2247900" cy="1981200"/>
          </a:xfrm>
          <a:prstGeom prst="rect">
            <a:avLst/>
          </a:prstGeom>
        </p:spPr>
      </p:pic>
    </p:spTree>
    <p:extLst>
      <p:ext uri="{BB962C8B-B14F-4D97-AF65-F5344CB8AC3E}">
        <p14:creationId xmlns:p14="http://schemas.microsoft.com/office/powerpoint/2010/main" val="20495225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Use of a Biological Safety Cabinet</a:t>
            </a:r>
          </a:p>
        </p:txBody>
      </p:sp>
      <p:sp>
        <p:nvSpPr>
          <p:cNvPr id="3" name="Content Placeholder 2"/>
          <p:cNvSpPr>
            <a:spLocks noGrp="1"/>
          </p:cNvSpPr>
          <p:nvPr>
            <p:ph idx="1"/>
          </p:nvPr>
        </p:nvSpPr>
        <p:spPr/>
        <p:txBody>
          <a:bodyPr>
            <a:normAutofit/>
          </a:bodyPr>
          <a:lstStyle/>
          <a:p>
            <a:r>
              <a:rPr lang="en-US" sz="3600" dirty="0"/>
              <a:t>Turn on approximately 5 minutes before beginning work.</a:t>
            </a:r>
          </a:p>
          <a:p>
            <a:r>
              <a:rPr lang="en-US" sz="3600" dirty="0"/>
              <a:t>Disinfect before and after work.</a:t>
            </a:r>
          </a:p>
          <a:p>
            <a:r>
              <a:rPr lang="en-US" sz="3600" dirty="0"/>
              <a:t>Keep airflow clear. </a:t>
            </a:r>
          </a:p>
          <a:p>
            <a:r>
              <a:rPr lang="en-US" sz="3600" dirty="0"/>
              <a:t>Work smoothly and slowly, avid disrupting airflow.</a:t>
            </a:r>
          </a:p>
          <a:p>
            <a:r>
              <a:rPr lang="en-US" sz="3600" dirty="0"/>
              <a:t>Separate clean and dirty items.</a:t>
            </a:r>
          </a:p>
          <a:p>
            <a:r>
              <a:rPr lang="en-US" sz="3600" dirty="0"/>
              <a:t>Run for at least 5 minutes after work is complete. </a:t>
            </a:r>
          </a:p>
        </p:txBody>
      </p:sp>
    </p:spTree>
    <p:extLst>
      <p:ext uri="{BB962C8B-B14F-4D97-AF65-F5344CB8AC3E}">
        <p14:creationId xmlns:p14="http://schemas.microsoft.com/office/powerpoint/2010/main" val="20703363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rgbClr val="C00000"/>
                </a:solidFill>
              </a:rPr>
              <a:t>Biosafety Levels</a:t>
            </a:r>
          </a:p>
        </p:txBody>
      </p:sp>
      <p:sp>
        <p:nvSpPr>
          <p:cNvPr id="3" name="Content Placeholder 2"/>
          <p:cNvSpPr>
            <a:spLocks noGrp="1"/>
          </p:cNvSpPr>
          <p:nvPr>
            <p:ph idx="1"/>
          </p:nvPr>
        </p:nvSpPr>
        <p:spPr>
          <a:xfrm>
            <a:off x="838200" y="1457740"/>
            <a:ext cx="10515600" cy="4719224"/>
          </a:xfrm>
        </p:spPr>
        <p:txBody>
          <a:bodyPr>
            <a:normAutofit/>
          </a:bodyPr>
          <a:lstStyle/>
          <a:p>
            <a:pPr marL="0" indent="0">
              <a:buNone/>
            </a:pPr>
            <a:r>
              <a:rPr lang="en-US" dirty="0"/>
              <a:t>BSL-1 –for organisms not known to cause disease in healthy adults.</a:t>
            </a:r>
          </a:p>
          <a:p>
            <a:pPr marL="0" indent="0">
              <a:buNone/>
            </a:pPr>
            <a:r>
              <a:rPr lang="en-US" dirty="0"/>
              <a:t>BSL-2 –for organisms that cause human disease of varying severity by ingestion or through percutaneous (through the skin) or mucous membrane exposure.</a:t>
            </a:r>
          </a:p>
          <a:p>
            <a:pPr marL="0" indent="0">
              <a:buNone/>
            </a:pPr>
            <a:r>
              <a:rPr lang="en-US" dirty="0"/>
              <a:t>BSL-3 –for work with organisms with a known potential for aerosol transmission, organisms that can cause serious and potentially lethal infections, and for organisms that are not indigenous or are otherwise exotic in origin.</a:t>
            </a:r>
          </a:p>
          <a:p>
            <a:pPr marL="0" indent="0">
              <a:buNone/>
            </a:pPr>
            <a:r>
              <a:rPr lang="en-US" dirty="0"/>
              <a:t>BSL-4 –for work with organisms that pose a high risk of life-threatening disease by infectious aerosols.</a:t>
            </a:r>
          </a:p>
        </p:txBody>
      </p:sp>
    </p:spTree>
    <p:extLst>
      <p:ext uri="{BB962C8B-B14F-4D97-AF65-F5344CB8AC3E}">
        <p14:creationId xmlns:p14="http://schemas.microsoft.com/office/powerpoint/2010/main" val="38776174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 for this Presentation</a:t>
            </a:r>
          </a:p>
        </p:txBody>
      </p:sp>
      <p:sp>
        <p:nvSpPr>
          <p:cNvPr id="3" name="Content Placeholder 2"/>
          <p:cNvSpPr>
            <a:spLocks noGrp="1"/>
          </p:cNvSpPr>
          <p:nvPr>
            <p:ph idx="1"/>
          </p:nvPr>
        </p:nvSpPr>
        <p:spPr/>
        <p:txBody>
          <a:bodyPr/>
          <a:lstStyle/>
          <a:p>
            <a:pPr marL="0" indent="0">
              <a:buNone/>
            </a:pPr>
            <a:r>
              <a:rPr lang="en-US" dirty="0"/>
              <a:t>Information on the slides containing the CDC logo is copied directly from the Center for Disease Control with slight modification to fit IIT terminology and policies.</a:t>
            </a:r>
          </a:p>
        </p:txBody>
      </p:sp>
      <p:pic>
        <p:nvPicPr>
          <p:cNvPr id="6" name="Picture 5"/>
          <p:cNvPicPr>
            <a:picLocks noChangeAspect="1"/>
          </p:cNvPicPr>
          <p:nvPr/>
        </p:nvPicPr>
        <p:blipFill>
          <a:blip r:embed="rId2"/>
          <a:stretch>
            <a:fillRect/>
          </a:stretch>
        </p:blipFill>
        <p:spPr>
          <a:xfrm>
            <a:off x="5708046" y="2761993"/>
            <a:ext cx="1642324" cy="1239300"/>
          </a:xfrm>
          <a:prstGeom prst="rect">
            <a:avLst/>
          </a:prstGeom>
        </p:spPr>
      </p:pic>
      <p:sp>
        <p:nvSpPr>
          <p:cNvPr id="7" name="TextBox 6"/>
          <p:cNvSpPr txBox="1"/>
          <p:nvPr/>
        </p:nvSpPr>
        <p:spPr>
          <a:xfrm>
            <a:off x="838200" y="4181187"/>
            <a:ext cx="10515600" cy="1815882"/>
          </a:xfrm>
          <a:prstGeom prst="rect">
            <a:avLst/>
          </a:prstGeom>
          <a:noFill/>
        </p:spPr>
        <p:txBody>
          <a:bodyPr wrap="square" rtlCol="0">
            <a:spAutoFit/>
          </a:bodyPr>
          <a:lstStyle/>
          <a:p>
            <a:r>
              <a:rPr lang="en-US" sz="2800" dirty="0"/>
              <a:t>To fit the roles at IIT the definition of Responsible Person is either the Principal Investigator in the case of a research lab, or the combination of an Instructor and a Laboratory Safety Officer or Department Safety Officer in the case of an instructional laboratory. </a:t>
            </a:r>
          </a:p>
        </p:txBody>
      </p:sp>
    </p:spTree>
    <p:extLst>
      <p:ext uri="{BB962C8B-B14F-4D97-AF65-F5344CB8AC3E}">
        <p14:creationId xmlns:p14="http://schemas.microsoft.com/office/powerpoint/2010/main" val="19846114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Biosafety Level 1 – BSL1</a:t>
            </a:r>
          </a:p>
        </p:txBody>
      </p:sp>
      <p:sp>
        <p:nvSpPr>
          <p:cNvPr id="3" name="Content Placeholder 2"/>
          <p:cNvSpPr>
            <a:spLocks noGrp="1"/>
          </p:cNvSpPr>
          <p:nvPr>
            <p:ph idx="1"/>
          </p:nvPr>
        </p:nvSpPr>
        <p:spPr>
          <a:xfrm>
            <a:off x="838200" y="1586050"/>
            <a:ext cx="10515600" cy="4699855"/>
          </a:xfrm>
        </p:spPr>
        <p:txBody>
          <a:bodyPr>
            <a:normAutofit/>
          </a:bodyPr>
          <a:lstStyle/>
          <a:p>
            <a:pPr marL="0" indent="0">
              <a:buNone/>
            </a:pPr>
            <a:r>
              <a:rPr lang="en-US" dirty="0"/>
              <a:t>BSL1 is suitable for work involving well-characterized agents not known to consistently cause disease in immunocompetent adult humans, and present minimal potential hazard to lab personnel or the environment.  The laboratory is not necessarily separated from general building traffic patterns and work is usually conducted on open benchtops using standard microbiological practices.  Special containment equipment or facility design is not required, but may be used as determined by appropriate risk assessment.  Lab personnel must have specific training in the procedures conducted in the laboratory and must be supervised by a Responsible Person with training in microbiology or a related science. </a:t>
            </a:r>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31582131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BSL1 Standard microbiological Practices</a:t>
            </a:r>
          </a:p>
        </p:txBody>
      </p:sp>
      <p:sp>
        <p:nvSpPr>
          <p:cNvPr id="3" name="Content Placeholder 2"/>
          <p:cNvSpPr>
            <a:spLocks noGrp="1"/>
          </p:cNvSpPr>
          <p:nvPr>
            <p:ph idx="1"/>
          </p:nvPr>
        </p:nvSpPr>
        <p:spPr>
          <a:xfrm>
            <a:off x="838200" y="1586050"/>
            <a:ext cx="10515600" cy="4699855"/>
          </a:xfrm>
        </p:spPr>
        <p:txBody>
          <a:bodyPr>
            <a:normAutofit/>
          </a:bodyPr>
          <a:lstStyle/>
          <a:p>
            <a:pPr marL="514350" indent="-514350">
              <a:buFont typeface="+mj-lt"/>
              <a:buAutoNum type="arabicPeriod"/>
            </a:pPr>
            <a:r>
              <a:rPr lang="en-US" dirty="0"/>
              <a:t>The Responsible Person must enforce the institutional policies that control access to the laboratory.</a:t>
            </a:r>
          </a:p>
          <a:p>
            <a:pPr marL="514350" indent="-514350">
              <a:buFont typeface="+mj-lt"/>
              <a:buAutoNum type="arabicPeriod"/>
            </a:pPr>
            <a:r>
              <a:rPr lang="en-US" dirty="0"/>
              <a:t>Persons must wash their hands after working with potentially hazardous materials and before leaving the laboratory.</a:t>
            </a:r>
          </a:p>
          <a:p>
            <a:pPr marL="514350" indent="-514350">
              <a:buFont typeface="+mj-lt"/>
              <a:buAutoNum type="arabicPeriod"/>
            </a:pPr>
            <a:r>
              <a:rPr lang="en-US" dirty="0"/>
              <a:t>Eating, drinking, smoking, handling contact lenses, applying cosmetics, and storing food for human consumption must not be permitted in laboratory areas. Food must be stored outside the laboratory area in cabinets or refrigerators designated and used for this purpose.</a:t>
            </a:r>
          </a:p>
          <a:p>
            <a:pPr marL="514350" indent="-514350">
              <a:buFont typeface="+mj-lt"/>
              <a:buAutoNum type="arabicPeriod"/>
            </a:pPr>
            <a:r>
              <a:rPr lang="en-US" dirty="0"/>
              <a:t>Mouth pipetting is prohibited; mechanical pipetting devices must be used.</a:t>
            </a:r>
          </a:p>
          <a:p>
            <a:pPr marL="0" indent="0">
              <a:buNone/>
            </a:pPr>
            <a:endParaRPr lang="en-US" dirty="0"/>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4819458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BSL1 Standard microbiological Practices</a:t>
            </a:r>
          </a:p>
        </p:txBody>
      </p:sp>
      <p:sp>
        <p:nvSpPr>
          <p:cNvPr id="3" name="Content Placeholder 2"/>
          <p:cNvSpPr>
            <a:spLocks noGrp="1"/>
          </p:cNvSpPr>
          <p:nvPr>
            <p:ph idx="1"/>
          </p:nvPr>
        </p:nvSpPr>
        <p:spPr>
          <a:xfrm>
            <a:off x="838200" y="1586050"/>
            <a:ext cx="10515600" cy="4699855"/>
          </a:xfrm>
        </p:spPr>
        <p:txBody>
          <a:bodyPr>
            <a:normAutofit/>
          </a:bodyPr>
          <a:lstStyle/>
          <a:p>
            <a:pPr marL="514350" lvl="0" indent="-514350">
              <a:buFont typeface="+mj-lt"/>
              <a:buAutoNum type="arabicPeriod" startAt="5"/>
            </a:pPr>
            <a:r>
              <a:rPr lang="en-US" dirty="0">
                <a:solidFill>
                  <a:prstClr val="black"/>
                </a:solidFill>
              </a:rPr>
              <a:t>Policies for the safe handling of sharps, such as needles, scalpels, pipettes, and broken glassware must be implemented. Whenever practical, engineering and work practice controls that reduce risk of sharps injuries should be used. </a:t>
            </a:r>
          </a:p>
          <a:p>
            <a:pPr marL="514350" lvl="0" indent="-514350">
              <a:buFont typeface="+mj-lt"/>
              <a:buAutoNum type="arabicPeriod" startAt="5"/>
            </a:pPr>
            <a:r>
              <a:rPr lang="en-US" dirty="0">
                <a:solidFill>
                  <a:prstClr val="black"/>
                </a:solidFill>
              </a:rPr>
              <a:t>Perform all procedures to minimize the creation of splashes and/or aerosols.</a:t>
            </a:r>
          </a:p>
          <a:p>
            <a:pPr marL="514350" lvl="0" indent="-514350">
              <a:buFont typeface="+mj-lt"/>
              <a:buAutoNum type="arabicPeriod" startAt="5"/>
            </a:pPr>
            <a:r>
              <a:rPr lang="en-US" dirty="0">
                <a:solidFill>
                  <a:prstClr val="black"/>
                </a:solidFill>
              </a:rPr>
              <a:t>Decontaminate work surfaces after completion of work and after any spill or splash of potentially infectious material with appropriate disinfectant.</a:t>
            </a:r>
          </a:p>
          <a:p>
            <a:pPr marL="0" indent="0">
              <a:buNone/>
            </a:pPr>
            <a:endParaRPr lang="en-US" dirty="0"/>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24825239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BSL1 Standard microbiological Practices</a:t>
            </a:r>
          </a:p>
        </p:txBody>
      </p:sp>
      <p:sp>
        <p:nvSpPr>
          <p:cNvPr id="3" name="Content Placeholder 2"/>
          <p:cNvSpPr>
            <a:spLocks noGrp="1"/>
          </p:cNvSpPr>
          <p:nvPr>
            <p:ph idx="1"/>
          </p:nvPr>
        </p:nvSpPr>
        <p:spPr>
          <a:xfrm>
            <a:off x="838200" y="1690688"/>
            <a:ext cx="10515600" cy="4699855"/>
          </a:xfrm>
        </p:spPr>
        <p:txBody>
          <a:bodyPr>
            <a:normAutofit fontScale="92500" lnSpcReduction="20000"/>
          </a:bodyPr>
          <a:lstStyle/>
          <a:p>
            <a:pPr marL="514350" lvl="0" indent="-514350">
              <a:buFont typeface="+mj-lt"/>
              <a:buAutoNum type="arabicPeriod" startAt="8"/>
            </a:pPr>
            <a:r>
              <a:rPr lang="en-US" sz="2600" dirty="0">
                <a:solidFill>
                  <a:prstClr val="black"/>
                </a:solidFill>
              </a:rPr>
              <a:t>Decontaminate all cultures, stocks and other potentially infectious materials before disposal using an effective method. Depending on where the decontamination will be performed, the following methods should be used prior to transport:</a:t>
            </a:r>
          </a:p>
          <a:p>
            <a:pPr lvl="2">
              <a:buFont typeface="Wingdings" panose="05000000000000000000" pitchFamily="2" charset="2"/>
              <a:buChar char="Ø"/>
            </a:pPr>
            <a:r>
              <a:rPr lang="en-US" sz="2600" dirty="0">
                <a:solidFill>
                  <a:prstClr val="black"/>
                </a:solidFill>
              </a:rPr>
              <a:t>Materials to be decontaminated outside of the immediate laboratory must be placed in a durable, leak proof container and secured for transport.</a:t>
            </a:r>
          </a:p>
          <a:p>
            <a:pPr lvl="2">
              <a:buFont typeface="Wingdings" panose="05000000000000000000" pitchFamily="2" charset="2"/>
              <a:buChar char="Ø"/>
            </a:pPr>
            <a:r>
              <a:rPr lang="en-US" sz="2600" dirty="0">
                <a:solidFill>
                  <a:prstClr val="black"/>
                </a:solidFill>
              </a:rPr>
              <a:t>Materials to be removed from the facility for decontamination must be packed in accordance with applicable local, state, and federal regulations.</a:t>
            </a:r>
          </a:p>
          <a:p>
            <a:pPr marL="514350" lvl="0" indent="-514350">
              <a:buFont typeface="+mj-lt"/>
              <a:buAutoNum type="arabicPeriod" startAt="8"/>
            </a:pPr>
            <a:r>
              <a:rPr lang="en-US" sz="2600" dirty="0">
                <a:solidFill>
                  <a:prstClr val="black"/>
                </a:solidFill>
              </a:rPr>
              <a:t>A sign incorporating the universal biohazard symbol must be posted at the entrance to the laboratory when infectious agents are present. Posted information must include: the laboratory’s biosafety level, the responsible personnel’s name, telephone number, and required procedures for entering and exiting the laboratory. Agent information should be posted in accordance with the institutional policy.</a:t>
            </a:r>
          </a:p>
          <a:p>
            <a:pPr marL="0" indent="0">
              <a:buNone/>
            </a:pPr>
            <a:endParaRPr lang="en-US" dirty="0"/>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110960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BSL1 Standard microbiological Practices</a:t>
            </a:r>
          </a:p>
        </p:txBody>
      </p:sp>
      <p:sp>
        <p:nvSpPr>
          <p:cNvPr id="3" name="Content Placeholder 2"/>
          <p:cNvSpPr>
            <a:spLocks noGrp="1"/>
          </p:cNvSpPr>
          <p:nvPr>
            <p:ph idx="1"/>
          </p:nvPr>
        </p:nvSpPr>
        <p:spPr>
          <a:xfrm>
            <a:off x="838200" y="1690688"/>
            <a:ext cx="10515600" cy="4699855"/>
          </a:xfrm>
        </p:spPr>
        <p:txBody>
          <a:bodyPr>
            <a:normAutofit/>
          </a:bodyPr>
          <a:lstStyle/>
          <a:p>
            <a:pPr marL="514350" lvl="0" indent="-514350">
              <a:buFont typeface="+mj-lt"/>
              <a:buAutoNum type="arabicPeriod" startAt="10"/>
            </a:pPr>
            <a:r>
              <a:rPr lang="en-US" sz="2600" dirty="0">
                <a:solidFill>
                  <a:prstClr val="black"/>
                </a:solidFill>
              </a:rPr>
              <a:t>An effective integrated pest management program is required.</a:t>
            </a:r>
          </a:p>
          <a:p>
            <a:pPr marL="514350" lvl="0" indent="-514350">
              <a:buFont typeface="+mj-lt"/>
              <a:buAutoNum type="arabicPeriod" startAt="10"/>
            </a:pPr>
            <a:r>
              <a:rPr lang="en-US" sz="2600" dirty="0">
                <a:solidFill>
                  <a:prstClr val="black"/>
                </a:solidFill>
              </a:rPr>
              <a:t>The Responsible Person must ensure that laboratory personnel receive appropriate training regarding their duties, the necessary precautions to prevent exposures, and exposure evaluation procedures. Personnel must receive annual updates or additional training when procedural or policy changes occur. Personal health status may impact an individual’s susceptibility to infection, ability to receive immunizations or should be provided with information regarding immune competence and conditions that may predispose them to infection. Individuals having these conditions should be encouraged to self-identify to the institution’s healthcare provider for appropriate counseling and guidance.</a:t>
            </a:r>
          </a:p>
          <a:p>
            <a:pPr marL="0" indent="0">
              <a:buNone/>
            </a:pPr>
            <a:endParaRPr lang="en-US" dirty="0"/>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21363948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Safety Equipment For BSL1</a:t>
            </a:r>
          </a:p>
        </p:txBody>
      </p:sp>
      <p:sp>
        <p:nvSpPr>
          <p:cNvPr id="3" name="Content Placeholder 2"/>
          <p:cNvSpPr>
            <a:spLocks noGrp="1"/>
          </p:cNvSpPr>
          <p:nvPr>
            <p:ph idx="1"/>
          </p:nvPr>
        </p:nvSpPr>
        <p:spPr>
          <a:xfrm>
            <a:off x="838200" y="1690688"/>
            <a:ext cx="10515600" cy="4699855"/>
          </a:xfrm>
        </p:spPr>
        <p:txBody>
          <a:bodyPr>
            <a:normAutofit/>
          </a:bodyPr>
          <a:lstStyle/>
          <a:p>
            <a:pPr marL="514350" lvl="0" indent="-514350">
              <a:buFont typeface="+mj-lt"/>
              <a:buAutoNum type="arabicPeriod"/>
            </a:pPr>
            <a:r>
              <a:rPr lang="en-US" sz="2600" dirty="0">
                <a:solidFill>
                  <a:prstClr val="black"/>
                </a:solidFill>
              </a:rPr>
              <a:t>Special containment devices or equipment, such as Biological Safety Cabinets, are not generally required.</a:t>
            </a:r>
          </a:p>
          <a:p>
            <a:pPr marL="514350" lvl="0" indent="-514350">
              <a:buFont typeface="+mj-lt"/>
              <a:buAutoNum type="arabicPeriod"/>
            </a:pPr>
            <a:r>
              <a:rPr lang="en-US" sz="2600" dirty="0">
                <a:solidFill>
                  <a:prstClr val="black"/>
                </a:solidFill>
              </a:rPr>
              <a:t>Protective laboratory coats, gowns, or uniforms are required by IIT to prevent contamination of personal clothing.</a:t>
            </a:r>
          </a:p>
          <a:p>
            <a:pPr marL="514350" lvl="0" indent="-514350">
              <a:buFont typeface="+mj-lt"/>
              <a:buAutoNum type="arabicPeriod"/>
            </a:pPr>
            <a:r>
              <a:rPr lang="en-US" sz="2600" dirty="0">
                <a:solidFill>
                  <a:prstClr val="black"/>
                </a:solidFill>
              </a:rPr>
              <a:t>IIT requires wearing protective eyewear in the laboratory.</a:t>
            </a:r>
          </a:p>
          <a:p>
            <a:pPr marL="0" indent="0">
              <a:buNone/>
            </a:pPr>
            <a:endParaRPr lang="en-US" dirty="0"/>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5353914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a:solidFill>
                  <a:srgbClr val="FF0000"/>
                </a:solidFill>
              </a:rPr>
              <a:t>What is Biosafety?</a:t>
            </a:r>
          </a:p>
        </p:txBody>
      </p:sp>
      <p:sp>
        <p:nvSpPr>
          <p:cNvPr id="3" name="Content Placeholder 2"/>
          <p:cNvSpPr>
            <a:spLocks noGrp="1"/>
          </p:cNvSpPr>
          <p:nvPr>
            <p:ph idx="1"/>
          </p:nvPr>
        </p:nvSpPr>
        <p:spPr/>
        <p:txBody>
          <a:bodyPr>
            <a:normAutofit/>
          </a:bodyPr>
          <a:lstStyle/>
          <a:p>
            <a:r>
              <a:rPr lang="en-US" sz="5400" dirty="0"/>
              <a:t>Safety during biological experiments</a:t>
            </a:r>
          </a:p>
          <a:p>
            <a:r>
              <a:rPr lang="en-US" sz="5400" dirty="0"/>
              <a:t>Can also involve chemical or radiological safety</a:t>
            </a:r>
          </a:p>
          <a:p>
            <a:r>
              <a:rPr lang="en-US" sz="5400" dirty="0"/>
              <a:t>Based on risk assessment</a:t>
            </a:r>
          </a:p>
        </p:txBody>
      </p:sp>
    </p:spTree>
    <p:extLst>
      <p:ext uri="{BB962C8B-B14F-4D97-AF65-F5344CB8AC3E}">
        <p14:creationId xmlns:p14="http://schemas.microsoft.com/office/powerpoint/2010/main" val="24093362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Safety Equipment For BSL1</a:t>
            </a:r>
          </a:p>
        </p:txBody>
      </p:sp>
      <p:sp>
        <p:nvSpPr>
          <p:cNvPr id="3" name="Content Placeholder 2"/>
          <p:cNvSpPr>
            <a:spLocks noGrp="1"/>
          </p:cNvSpPr>
          <p:nvPr>
            <p:ph idx="1"/>
          </p:nvPr>
        </p:nvSpPr>
        <p:spPr>
          <a:xfrm>
            <a:off x="838200" y="1690688"/>
            <a:ext cx="10515600" cy="4699855"/>
          </a:xfrm>
        </p:spPr>
        <p:txBody>
          <a:bodyPr>
            <a:normAutofit/>
          </a:bodyPr>
          <a:lstStyle/>
          <a:p>
            <a:pPr marL="514350" lvl="0" indent="-514350">
              <a:buFont typeface="+mj-lt"/>
              <a:buAutoNum type="arabicPeriod" startAt="4"/>
            </a:pPr>
            <a:r>
              <a:rPr lang="en-US" sz="2600" dirty="0">
                <a:solidFill>
                  <a:prstClr val="black"/>
                </a:solidFill>
              </a:rPr>
              <a:t>Gloves must be worn to protect hands from exposure to hazardous materials. Glove selection should be based on an appropriate risk assessment. Latex gloves should not be used. Wash hands prior to leaving the laboratory. In addition, BSL-1 workers should:</a:t>
            </a:r>
          </a:p>
          <a:p>
            <a:pPr marL="1257300" lvl="2" indent="-342900">
              <a:buFont typeface="+mj-lt"/>
              <a:buAutoNum type="alphaLcPeriod"/>
            </a:pPr>
            <a:r>
              <a:rPr lang="en-US" sz="1800" dirty="0">
                <a:solidFill>
                  <a:prstClr val="black"/>
                </a:solidFill>
              </a:rPr>
              <a:t>Change gloves when contaminated, glove integrity is compromised, or when otherwise necessary.</a:t>
            </a:r>
          </a:p>
          <a:p>
            <a:pPr marL="1257300" lvl="2" indent="-342900">
              <a:buFont typeface="+mj-lt"/>
              <a:buAutoNum type="alphaLcPeriod"/>
            </a:pPr>
            <a:r>
              <a:rPr lang="en-US" sz="1800" dirty="0">
                <a:solidFill>
                  <a:prstClr val="black"/>
                </a:solidFill>
              </a:rPr>
              <a:t>Remove gloves and wash hands when work with hazardous materials has been completed and before leaving the laboratory.</a:t>
            </a:r>
          </a:p>
          <a:p>
            <a:pPr marL="1257300" lvl="2" indent="-342900">
              <a:buFont typeface="+mj-lt"/>
              <a:buAutoNum type="alphaLcPeriod"/>
            </a:pPr>
            <a:r>
              <a:rPr lang="en-US" sz="1800" dirty="0">
                <a:solidFill>
                  <a:prstClr val="black"/>
                </a:solidFill>
              </a:rPr>
              <a:t>Do not wash or reuse disposable gloves. Dispose of used gloves with other contaminated laboratory waste. Hand washing protocols must be rigorously followed.</a:t>
            </a:r>
          </a:p>
          <a:p>
            <a:pPr marL="514350" indent="-514350">
              <a:buFont typeface="+mj-lt"/>
              <a:buAutoNum type="arabicPeriod" startAt="5"/>
            </a:pPr>
            <a:r>
              <a:rPr lang="en-US" dirty="0"/>
              <a:t>Laboratories windows that open to the exterior should be fitted with screens.</a:t>
            </a:r>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29556910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BSL-1</a:t>
            </a:r>
          </a:p>
        </p:txBody>
      </p:sp>
      <p:sp>
        <p:nvSpPr>
          <p:cNvPr id="3" name="Content Placeholder 2"/>
          <p:cNvSpPr>
            <a:spLocks noGrp="1"/>
          </p:cNvSpPr>
          <p:nvPr>
            <p:ph idx="1"/>
          </p:nvPr>
        </p:nvSpPr>
        <p:spPr/>
        <p:txBody>
          <a:bodyPr>
            <a:normAutofit/>
          </a:bodyPr>
          <a:lstStyle/>
          <a:p>
            <a:pPr marL="0" indent="0">
              <a:buNone/>
            </a:pPr>
            <a:r>
              <a:rPr lang="en-US" b="0" i="0" u="none" strike="noStrike" baseline="0" dirty="0">
                <a:latin typeface="ArialMT"/>
              </a:rPr>
              <a:t>Examples:</a:t>
            </a:r>
          </a:p>
          <a:p>
            <a:pPr marL="457200" lvl="1" indent="0">
              <a:buNone/>
            </a:pPr>
            <a:r>
              <a:rPr lang="en-US" sz="2800" b="0" i="0" u="none" strike="noStrike" baseline="0" dirty="0">
                <a:latin typeface="OpenSymbol"/>
              </a:rPr>
              <a:t>– </a:t>
            </a:r>
            <a:r>
              <a:rPr lang="en-US" sz="2800" i="1" dirty="0">
                <a:latin typeface="Arial-ItalicMT"/>
              </a:rPr>
              <a:t>Bacillus thuringiensis</a:t>
            </a:r>
          </a:p>
          <a:p>
            <a:pPr marL="457200" lvl="1" indent="0">
              <a:buNone/>
            </a:pPr>
            <a:r>
              <a:rPr lang="en-US" sz="2800" b="0" i="0" u="none" strike="noStrike" baseline="0" dirty="0">
                <a:latin typeface="OpenSymbol"/>
              </a:rPr>
              <a:t>– </a:t>
            </a:r>
            <a:r>
              <a:rPr lang="en-US" sz="2800" i="1" dirty="0">
                <a:latin typeface="Arial-ItalicMT"/>
              </a:rPr>
              <a:t>Escherichia coli </a:t>
            </a:r>
            <a:r>
              <a:rPr lang="en-US" sz="2800" dirty="0">
                <a:latin typeface="ArialMT"/>
              </a:rPr>
              <a:t>K-12</a:t>
            </a:r>
          </a:p>
          <a:p>
            <a:pPr marL="457200" lvl="1" indent="0">
              <a:buNone/>
            </a:pPr>
            <a:r>
              <a:rPr lang="en-US" sz="2800" b="0" i="0" u="none" strike="noStrike" baseline="0" dirty="0">
                <a:latin typeface="OpenSymbol"/>
              </a:rPr>
              <a:t>– </a:t>
            </a:r>
            <a:r>
              <a:rPr lang="en-US" sz="2800" dirty="0">
                <a:latin typeface="ArialMT"/>
              </a:rPr>
              <a:t>Brewing/baking yeast</a:t>
            </a:r>
          </a:p>
          <a:p>
            <a:pPr marL="457200" lvl="1" indent="0">
              <a:buNone/>
            </a:pPr>
            <a:r>
              <a:rPr lang="en-US" sz="2800" b="0" i="0" u="none" strike="noStrike" baseline="0" dirty="0">
                <a:latin typeface="OpenSymbol"/>
              </a:rPr>
              <a:t>– </a:t>
            </a:r>
            <a:r>
              <a:rPr lang="en-US" sz="2800" i="1" dirty="0">
                <a:latin typeface="Arial-ItalicMT"/>
              </a:rPr>
              <a:t>Lactobacillus</a:t>
            </a:r>
            <a:endParaRPr lang="en-US" sz="2800" dirty="0"/>
          </a:p>
        </p:txBody>
      </p:sp>
      <p:pic>
        <p:nvPicPr>
          <p:cNvPr id="4" name="Picture 3"/>
          <p:cNvPicPr>
            <a:picLocks noChangeAspect="1"/>
          </p:cNvPicPr>
          <p:nvPr/>
        </p:nvPicPr>
        <p:blipFill>
          <a:blip r:embed="rId2"/>
          <a:stretch>
            <a:fillRect/>
          </a:stretch>
        </p:blipFill>
        <p:spPr>
          <a:xfrm>
            <a:off x="8285584" y="872785"/>
            <a:ext cx="2575249" cy="2187656"/>
          </a:xfrm>
          <a:prstGeom prst="rect">
            <a:avLst/>
          </a:prstGeom>
        </p:spPr>
      </p:pic>
      <p:pic>
        <p:nvPicPr>
          <p:cNvPr id="5" name="Picture 4"/>
          <p:cNvPicPr>
            <a:picLocks noChangeAspect="1"/>
          </p:cNvPicPr>
          <p:nvPr/>
        </p:nvPicPr>
        <p:blipFill>
          <a:blip r:embed="rId3"/>
          <a:stretch>
            <a:fillRect/>
          </a:stretch>
        </p:blipFill>
        <p:spPr>
          <a:xfrm>
            <a:off x="5399314" y="3195378"/>
            <a:ext cx="5772539" cy="3173220"/>
          </a:xfrm>
          <a:prstGeom prst="rect">
            <a:avLst/>
          </a:prstGeom>
        </p:spPr>
      </p:pic>
    </p:spTree>
    <p:extLst>
      <p:ext uri="{BB962C8B-B14F-4D97-AF65-F5344CB8AC3E}">
        <p14:creationId xmlns:p14="http://schemas.microsoft.com/office/powerpoint/2010/main" val="145904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Example of a Biosafety Level 1 laboratory</a:t>
            </a:r>
          </a:p>
        </p:txBody>
      </p:sp>
      <p:pic>
        <p:nvPicPr>
          <p:cNvPr id="4" name="Content Placeholder 3"/>
          <p:cNvPicPr>
            <a:picLocks noGrp="1" noChangeAspect="1"/>
          </p:cNvPicPr>
          <p:nvPr>
            <p:ph idx="1"/>
          </p:nvPr>
        </p:nvPicPr>
        <p:blipFill>
          <a:blip r:embed="rId2"/>
          <a:stretch>
            <a:fillRect/>
          </a:stretch>
        </p:blipFill>
        <p:spPr>
          <a:xfrm>
            <a:off x="1723551" y="1825625"/>
            <a:ext cx="8744898" cy="4351338"/>
          </a:xfrm>
          <a:prstGeom prst="rect">
            <a:avLst/>
          </a:prstGeom>
        </p:spPr>
      </p:pic>
      <p:sp>
        <p:nvSpPr>
          <p:cNvPr id="3" name="TextBox 2"/>
          <p:cNvSpPr txBox="1"/>
          <p:nvPr/>
        </p:nvSpPr>
        <p:spPr>
          <a:xfrm>
            <a:off x="7948246" y="5576798"/>
            <a:ext cx="3405554" cy="1200329"/>
          </a:xfrm>
          <a:prstGeom prst="rect">
            <a:avLst/>
          </a:prstGeom>
          <a:noFill/>
        </p:spPr>
        <p:txBody>
          <a:bodyPr wrap="square" rtlCol="0">
            <a:spAutoFit/>
          </a:bodyPr>
          <a:lstStyle/>
          <a:p>
            <a:r>
              <a:rPr lang="en-US" dirty="0"/>
              <a:t>NOTE: Although not shown in the picture, Safety Equipment such as eye protection and gloves is required.</a:t>
            </a:r>
          </a:p>
        </p:txBody>
      </p:sp>
    </p:spTree>
    <p:extLst>
      <p:ext uri="{BB962C8B-B14F-4D97-AF65-F5344CB8AC3E}">
        <p14:creationId xmlns:p14="http://schemas.microsoft.com/office/powerpoint/2010/main" val="21014956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 </a:t>
            </a:r>
            <a:r>
              <a:rPr lang="en-US" b="1" dirty="0">
                <a:solidFill>
                  <a:prstClr val="black"/>
                </a:solidFill>
              </a:rPr>
              <a:t>Biosafety Level 2</a:t>
            </a:r>
            <a:endParaRPr lang="en-US" sz="4000" b="1" dirty="0"/>
          </a:p>
        </p:txBody>
      </p:sp>
      <p:sp>
        <p:nvSpPr>
          <p:cNvPr id="3" name="Content Placeholder 2"/>
          <p:cNvSpPr>
            <a:spLocks noGrp="1"/>
          </p:cNvSpPr>
          <p:nvPr>
            <p:ph idx="1"/>
          </p:nvPr>
        </p:nvSpPr>
        <p:spPr>
          <a:xfrm>
            <a:off x="838200" y="1690688"/>
            <a:ext cx="10515600" cy="4699855"/>
          </a:xfrm>
        </p:spPr>
        <p:txBody>
          <a:bodyPr>
            <a:normAutofit fontScale="92500" lnSpcReduction="20000"/>
          </a:bodyPr>
          <a:lstStyle/>
          <a:p>
            <a:pPr marL="0" indent="0">
              <a:buNone/>
            </a:pPr>
            <a:r>
              <a:rPr lang="en-US" sz="3200" dirty="0"/>
              <a:t>Biosafety Level 2 builds upon BSL-1. BSL-2 is suitable for work involving agents that pose moderate hazards to personnel and the environment. It differs from BSL-1 in that: 1) laboratory personnel have specific training in handling pathogenic agents and are supervised by scientists competent in handling infectious agents and associated procedures; 2) access to the laboratory is restricted when work is being conducted; 3) all procedures in which infectious aerosols or splashes may be created are conducted in Biological Safety Cabinets or other physical containment equipment;4) occupant of the laboratory, even if not working on BSL-2 experiments, must follow BSL-2 protocol while BSL-2 agents are present in the laboratory; 5) all use of BSL-2 or higher must be pre-approved by the IIT Institutional Biosafety Committee.</a:t>
            </a:r>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28141959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Microbiological Practices for BSL-2</a:t>
            </a:r>
          </a:p>
        </p:txBody>
      </p:sp>
      <p:sp>
        <p:nvSpPr>
          <p:cNvPr id="3" name="Content Placeholder 2"/>
          <p:cNvSpPr>
            <a:spLocks noGrp="1"/>
          </p:cNvSpPr>
          <p:nvPr>
            <p:ph idx="1"/>
          </p:nvPr>
        </p:nvSpPr>
        <p:spPr/>
        <p:txBody>
          <a:bodyPr/>
          <a:lstStyle/>
          <a:p>
            <a:r>
              <a:rPr lang="en-US" dirty="0"/>
              <a:t>BSL-2 will use all of the Microbiological Practices that are required for BSL-1.</a:t>
            </a:r>
          </a:p>
          <a:p>
            <a:r>
              <a:rPr lang="en-US" dirty="0"/>
              <a:t>BSL-2 does require special practices that may not have been required when working with BSL-1.</a:t>
            </a:r>
          </a:p>
        </p:txBody>
      </p:sp>
    </p:spTree>
    <p:extLst>
      <p:ext uri="{BB962C8B-B14F-4D97-AF65-F5344CB8AC3E}">
        <p14:creationId xmlns:p14="http://schemas.microsoft.com/office/powerpoint/2010/main" val="374285988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 </a:t>
            </a:r>
            <a:r>
              <a:rPr lang="en-US" b="1" dirty="0">
                <a:solidFill>
                  <a:prstClr val="black"/>
                </a:solidFill>
              </a:rPr>
              <a:t>Special Practices for BSL-2</a:t>
            </a:r>
            <a:endParaRPr lang="en-US" sz="4000" b="1" dirty="0"/>
          </a:p>
        </p:txBody>
      </p:sp>
      <p:sp>
        <p:nvSpPr>
          <p:cNvPr id="3" name="Content Placeholder 2"/>
          <p:cNvSpPr>
            <a:spLocks noGrp="1"/>
          </p:cNvSpPr>
          <p:nvPr>
            <p:ph idx="1"/>
          </p:nvPr>
        </p:nvSpPr>
        <p:spPr>
          <a:xfrm>
            <a:off x="838200" y="1690688"/>
            <a:ext cx="10515600" cy="4699855"/>
          </a:xfrm>
        </p:spPr>
        <p:txBody>
          <a:bodyPr>
            <a:normAutofit fontScale="92500"/>
          </a:bodyPr>
          <a:lstStyle/>
          <a:p>
            <a:pPr marL="514350" indent="-514350">
              <a:buFont typeface="+mj-lt"/>
              <a:buAutoNum type="arabicPeriod"/>
            </a:pPr>
            <a:r>
              <a:rPr lang="en-US" sz="3200" dirty="0"/>
              <a:t>All persons entering the laboratory must be advised of the potential hazards and meet specific entry/exit requirements.</a:t>
            </a:r>
          </a:p>
          <a:p>
            <a:pPr marL="514350" indent="-514350">
              <a:buFont typeface="+mj-lt"/>
              <a:buAutoNum type="arabicPeriod"/>
            </a:pPr>
            <a:r>
              <a:rPr lang="en-US" sz="3200" dirty="0"/>
              <a:t>Laboratory personnel must be provided medical surveillance, as appropriate, and offered available immunizations for agents handled or potentially present in the laboratory.</a:t>
            </a:r>
          </a:p>
          <a:p>
            <a:pPr marL="514350" indent="-514350">
              <a:buFont typeface="+mj-lt"/>
              <a:buAutoNum type="arabicPeriod"/>
            </a:pPr>
            <a:r>
              <a:rPr lang="en-US" sz="3200" dirty="0"/>
              <a:t>IIT will consider the need for collection and storage of serum samples from at-risk personnel. </a:t>
            </a:r>
          </a:p>
          <a:p>
            <a:pPr marL="514350" indent="-514350">
              <a:buFont typeface="+mj-lt"/>
              <a:buAutoNum type="arabicPeriod"/>
            </a:pPr>
            <a:r>
              <a:rPr lang="en-US" sz="3200" dirty="0"/>
              <a:t>A laboratory-specific biosafety manual must be prepared and adopted as policy. The biosafety manual must be available and accessible.</a:t>
            </a:r>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41640313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 </a:t>
            </a:r>
            <a:r>
              <a:rPr lang="en-US" b="1" dirty="0">
                <a:solidFill>
                  <a:prstClr val="black"/>
                </a:solidFill>
              </a:rPr>
              <a:t>Special Practices for BSL-2</a:t>
            </a:r>
            <a:endParaRPr lang="en-US" sz="4000" b="1" dirty="0"/>
          </a:p>
        </p:txBody>
      </p:sp>
      <p:sp>
        <p:nvSpPr>
          <p:cNvPr id="3" name="Content Placeholder 2"/>
          <p:cNvSpPr>
            <a:spLocks noGrp="1"/>
          </p:cNvSpPr>
          <p:nvPr>
            <p:ph idx="1"/>
          </p:nvPr>
        </p:nvSpPr>
        <p:spPr>
          <a:xfrm>
            <a:off x="838200" y="1690688"/>
            <a:ext cx="10515600" cy="4699855"/>
          </a:xfrm>
        </p:spPr>
        <p:txBody>
          <a:bodyPr>
            <a:normAutofit/>
          </a:bodyPr>
          <a:lstStyle/>
          <a:p>
            <a:pPr marL="514350" indent="-514350">
              <a:buFont typeface="+mj-lt"/>
              <a:buAutoNum type="arabicPeriod" startAt="5"/>
            </a:pPr>
            <a:r>
              <a:rPr lang="en-US" sz="3200" dirty="0"/>
              <a:t>The Responsible Person must ensure that laboratory personnel demonstrate proficiency in standard and special microbiological practices before working with BSL-2 agents.</a:t>
            </a:r>
          </a:p>
          <a:p>
            <a:pPr marL="514350" indent="-514350">
              <a:buFont typeface="+mj-lt"/>
              <a:buAutoNum type="arabicPeriod" startAt="5"/>
            </a:pPr>
            <a:r>
              <a:rPr lang="en-US" sz="3200" dirty="0"/>
              <a:t>Potentially infections materials must be placed in a durable, leak proof container during collection, handling, processing, storage, or transport within a facility.</a:t>
            </a:r>
          </a:p>
          <a:p>
            <a:pPr marL="0" indent="0">
              <a:buNone/>
            </a:pPr>
            <a:endParaRPr lang="en-US" sz="3200" dirty="0"/>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24279202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 </a:t>
            </a:r>
            <a:r>
              <a:rPr lang="en-US" b="1" dirty="0">
                <a:solidFill>
                  <a:prstClr val="black"/>
                </a:solidFill>
              </a:rPr>
              <a:t>Special Practices for BSL-2</a:t>
            </a:r>
            <a:endParaRPr lang="en-US" sz="4000" b="1" dirty="0"/>
          </a:p>
        </p:txBody>
      </p:sp>
      <p:sp>
        <p:nvSpPr>
          <p:cNvPr id="3" name="Content Placeholder 2"/>
          <p:cNvSpPr>
            <a:spLocks noGrp="1"/>
          </p:cNvSpPr>
          <p:nvPr>
            <p:ph idx="1"/>
          </p:nvPr>
        </p:nvSpPr>
        <p:spPr>
          <a:xfrm>
            <a:off x="1066800" y="1675668"/>
            <a:ext cx="10515600" cy="4699855"/>
          </a:xfrm>
        </p:spPr>
        <p:txBody>
          <a:bodyPr>
            <a:normAutofit/>
          </a:bodyPr>
          <a:lstStyle/>
          <a:p>
            <a:pPr marL="514350" indent="-514350">
              <a:buFont typeface="+mj-lt"/>
              <a:buAutoNum type="arabicPeriod" startAt="7"/>
            </a:pPr>
            <a:r>
              <a:rPr lang="en-US" sz="3200" dirty="0"/>
              <a:t>Laboratory equipment should be routinely decontaminated, as well as after spills, splashes, or other potential contamination.</a:t>
            </a:r>
          </a:p>
          <a:p>
            <a:pPr marL="971550" lvl="1" indent="-514350">
              <a:buFont typeface="+mj-lt"/>
              <a:buAutoNum type="alphaLcPeriod"/>
            </a:pPr>
            <a:r>
              <a:rPr lang="en-US" sz="2800" dirty="0"/>
              <a:t>Spills involving infectious materials must be contained, decontaminated, and cleaned up by workers properly trained and equipped to work with infectious material.</a:t>
            </a:r>
          </a:p>
          <a:p>
            <a:pPr marL="971550" lvl="1" indent="-514350">
              <a:buFont typeface="+mj-lt"/>
              <a:buAutoNum type="alphaLcPeriod"/>
            </a:pPr>
            <a:r>
              <a:rPr lang="en-US" sz="2800" dirty="0"/>
              <a:t>Equipment must be decontaminated before repair, maintenance, or removal from the laboratory.</a:t>
            </a:r>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163574374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 </a:t>
            </a:r>
            <a:r>
              <a:rPr lang="en-US" b="1" dirty="0">
                <a:solidFill>
                  <a:prstClr val="black"/>
                </a:solidFill>
              </a:rPr>
              <a:t>Special Practices for BSL-2</a:t>
            </a:r>
            <a:endParaRPr lang="en-US" sz="4000" b="1" dirty="0"/>
          </a:p>
        </p:txBody>
      </p:sp>
      <p:sp>
        <p:nvSpPr>
          <p:cNvPr id="3" name="Content Placeholder 2"/>
          <p:cNvSpPr>
            <a:spLocks noGrp="1"/>
          </p:cNvSpPr>
          <p:nvPr>
            <p:ph idx="1"/>
          </p:nvPr>
        </p:nvSpPr>
        <p:spPr>
          <a:xfrm>
            <a:off x="838200" y="1690688"/>
            <a:ext cx="10515600" cy="4699855"/>
          </a:xfrm>
        </p:spPr>
        <p:txBody>
          <a:bodyPr>
            <a:normAutofit fontScale="92500" lnSpcReduction="20000"/>
          </a:bodyPr>
          <a:lstStyle/>
          <a:p>
            <a:pPr marL="514350" indent="-514350">
              <a:buFont typeface="+mj-lt"/>
              <a:buAutoNum type="arabicPeriod" startAt="8"/>
            </a:pPr>
            <a:r>
              <a:rPr lang="en-US" sz="3200" dirty="0"/>
              <a:t>Incidents that may result in exposure to infectious materials must be immediately evaluated and treated according to procedures described in the laboratory safety manual. All such incidents must be reported to the responsible person and the Department of Environmental Health and Safety. Medical evaluation, surveillance, and treatment should be provided and appropriate records maintained. </a:t>
            </a:r>
          </a:p>
          <a:p>
            <a:pPr marL="514350" indent="-514350">
              <a:buFont typeface="+mj-lt"/>
              <a:buAutoNum type="arabicPeriod" startAt="8"/>
            </a:pPr>
            <a:r>
              <a:rPr lang="en-US" sz="3200" dirty="0"/>
              <a:t>Animal and plants not associated with the work being performed must not be permitted in the laboratory.</a:t>
            </a:r>
          </a:p>
          <a:p>
            <a:pPr marL="514350" indent="-514350">
              <a:buFont typeface="+mj-lt"/>
              <a:buAutoNum type="arabicPeriod" startAt="8"/>
            </a:pPr>
            <a:r>
              <a:rPr lang="en-US" sz="3200" dirty="0"/>
              <a:t>All procedures involving the manipulation of infectious materials that may generate an aerosol should be conducted within a BSC or other physical containment devices. </a:t>
            </a:r>
            <a:endParaRPr lang="en-US" sz="2800" dirty="0"/>
          </a:p>
          <a:p>
            <a:pPr marL="514350" indent="-514350">
              <a:buFont typeface="+mj-lt"/>
              <a:buAutoNum type="arabicPeriod" startAt="8"/>
            </a:pPr>
            <a:endParaRPr lang="en-US" sz="3200" dirty="0"/>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25938266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 </a:t>
            </a:r>
            <a:r>
              <a:rPr lang="en-US" b="1" dirty="0">
                <a:solidFill>
                  <a:prstClr val="black"/>
                </a:solidFill>
              </a:rPr>
              <a:t>Safety Equipment for BSL-2</a:t>
            </a:r>
            <a:endParaRPr lang="en-US" sz="4000" b="1" dirty="0"/>
          </a:p>
        </p:txBody>
      </p:sp>
      <p:sp>
        <p:nvSpPr>
          <p:cNvPr id="3" name="Content Placeholder 2"/>
          <p:cNvSpPr>
            <a:spLocks noGrp="1"/>
          </p:cNvSpPr>
          <p:nvPr>
            <p:ph idx="1"/>
          </p:nvPr>
        </p:nvSpPr>
        <p:spPr>
          <a:xfrm>
            <a:off x="838200" y="1690688"/>
            <a:ext cx="10515600" cy="4699855"/>
          </a:xfrm>
        </p:spPr>
        <p:txBody>
          <a:bodyPr>
            <a:normAutofit/>
          </a:bodyPr>
          <a:lstStyle/>
          <a:p>
            <a:pPr marL="514350" indent="-514350">
              <a:buFont typeface="+mj-lt"/>
              <a:buAutoNum type="arabicPeriod"/>
            </a:pPr>
            <a:r>
              <a:rPr lang="en-US" sz="3200" dirty="0"/>
              <a:t>Properly maintained Biological Safety Cabinets, other appropriate personal protective equipment or other physical containment devices must be used whenever:</a:t>
            </a:r>
          </a:p>
          <a:p>
            <a:pPr marL="1371600" lvl="2" indent="-457200">
              <a:buFont typeface="+mj-lt"/>
              <a:buAutoNum type="alphaLcPeriod"/>
            </a:pPr>
            <a:r>
              <a:rPr lang="en-US" sz="2400" dirty="0"/>
              <a:t>Procedures with a potential for creating infectious aerosols or splashes are conducted. These may include pipetting, centrifuging, grinding, blending, shaking, mixing, sonicating, opening containers of infectious materials, inoculating animals intra-nasally, and harvesting infected tissues from animals or eggs. </a:t>
            </a:r>
          </a:p>
          <a:p>
            <a:pPr marL="1371600" lvl="2" indent="-457200">
              <a:buFont typeface="+mj-lt"/>
              <a:buAutoNum type="alphaLcPeriod"/>
            </a:pPr>
            <a:r>
              <a:rPr lang="en-US" sz="2400" dirty="0"/>
              <a:t>High concentrations or large volumes of infectious agents are used. Such materials may be centrifuged in the open laboratory using sealed rotor heads or centrifuge safety cups.</a:t>
            </a:r>
          </a:p>
          <a:p>
            <a:pPr marL="514350" indent="-514350">
              <a:buFont typeface="+mj-lt"/>
              <a:buAutoNum type="arabicPeriod" startAt="9"/>
            </a:pPr>
            <a:endParaRPr lang="en-US" sz="3200" dirty="0"/>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1629628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Laboratory-Acquired Infections</a:t>
            </a:r>
          </a:p>
        </p:txBody>
      </p:sp>
      <p:sp>
        <p:nvSpPr>
          <p:cNvPr id="3" name="Content Placeholder 2"/>
          <p:cNvSpPr>
            <a:spLocks noGrp="1"/>
          </p:cNvSpPr>
          <p:nvPr>
            <p:ph idx="1"/>
          </p:nvPr>
        </p:nvSpPr>
        <p:spPr/>
        <p:txBody>
          <a:bodyPr>
            <a:normAutofit/>
          </a:bodyPr>
          <a:lstStyle/>
          <a:p>
            <a:r>
              <a:rPr lang="en-US" dirty="0"/>
              <a:t>Laboratory-acquired infections (LAIs) occur when a worker in a lab is infected with an agent in use in that lab.</a:t>
            </a:r>
          </a:p>
          <a:p>
            <a:pPr marL="0" indent="0">
              <a:buNone/>
            </a:pPr>
            <a:r>
              <a:rPr lang="en-US" dirty="0"/>
              <a:t>	– The worker may or may not have direct contact.</a:t>
            </a:r>
          </a:p>
          <a:p>
            <a:pPr marL="457200" lvl="1" indent="0">
              <a:buNone/>
            </a:pPr>
            <a:r>
              <a:rPr lang="en-US" dirty="0"/>
              <a:t>	– Many LAIs, the worker has no recollection of any spill or other exposure.</a:t>
            </a:r>
          </a:p>
          <a:p>
            <a:r>
              <a:rPr lang="en-US" dirty="0"/>
              <a:t>LAIs reported as early as 1885 (typhoid), 1887(</a:t>
            </a:r>
            <a:r>
              <a:rPr lang="en-US" i="1" dirty="0"/>
              <a:t>Brucella</a:t>
            </a:r>
            <a:r>
              <a:rPr lang="en-US" dirty="0"/>
              <a:t>), and 1893 (tetanus).</a:t>
            </a:r>
          </a:p>
          <a:p>
            <a:r>
              <a:rPr lang="en-US" dirty="0"/>
              <a:t>One university reported </a:t>
            </a:r>
            <a:r>
              <a:rPr lang="en-US" b="1" dirty="0"/>
              <a:t>94 </a:t>
            </a:r>
            <a:r>
              <a:rPr lang="en-US" dirty="0"/>
              <a:t>LAIs due to Brucella during the winter of 1938-39.</a:t>
            </a:r>
          </a:p>
          <a:p>
            <a:pPr marL="0" indent="0">
              <a:buNone/>
            </a:pPr>
            <a:r>
              <a:rPr lang="en-US" dirty="0"/>
              <a:t>	– Cause: aerosols from centrifuge</a:t>
            </a:r>
          </a:p>
        </p:txBody>
      </p:sp>
    </p:spTree>
    <p:extLst>
      <p:ext uri="{BB962C8B-B14F-4D97-AF65-F5344CB8AC3E}">
        <p14:creationId xmlns:p14="http://schemas.microsoft.com/office/powerpoint/2010/main" val="2408782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 </a:t>
            </a:r>
            <a:r>
              <a:rPr lang="en-US" b="1" dirty="0">
                <a:solidFill>
                  <a:prstClr val="black"/>
                </a:solidFill>
              </a:rPr>
              <a:t>Safety Equipment for BSL-2</a:t>
            </a:r>
            <a:endParaRPr lang="en-US" sz="4000" b="1" dirty="0"/>
          </a:p>
        </p:txBody>
      </p:sp>
      <p:sp>
        <p:nvSpPr>
          <p:cNvPr id="3" name="Content Placeholder 2"/>
          <p:cNvSpPr>
            <a:spLocks noGrp="1"/>
          </p:cNvSpPr>
          <p:nvPr>
            <p:ph idx="1"/>
          </p:nvPr>
        </p:nvSpPr>
        <p:spPr>
          <a:xfrm>
            <a:off x="838200" y="1690688"/>
            <a:ext cx="10515600" cy="4699855"/>
          </a:xfrm>
        </p:spPr>
        <p:txBody>
          <a:bodyPr>
            <a:normAutofit fontScale="85000" lnSpcReduction="20000"/>
          </a:bodyPr>
          <a:lstStyle/>
          <a:p>
            <a:pPr marL="514350" indent="-514350">
              <a:buFont typeface="+mj-lt"/>
              <a:buAutoNum type="arabicPeriod" startAt="2"/>
            </a:pPr>
            <a:r>
              <a:rPr lang="en-US" sz="3200" dirty="0"/>
              <a:t>Protective laboratory coats, gowns, smocks, or uniforms designated for laboratory use must be worn while working with hazardous materials. Remove protective clothing before leaving for non-laboratory areas, e.g., hallway, cafeteria, library, and administrative offices). Dispose of protective clothing appropriately, or deposit it for laundering by the institution. It is recommended that laboratory clothing not be taken home.</a:t>
            </a:r>
          </a:p>
          <a:p>
            <a:pPr marL="514350" indent="-514350">
              <a:buFont typeface="+mj-lt"/>
              <a:buAutoNum type="arabicPeriod" startAt="2"/>
            </a:pPr>
            <a:r>
              <a:rPr lang="en-US" sz="3200" dirty="0"/>
              <a:t>Eye and face protection (goggles, mask, face shield or other splatter guard) is used for anticipated splashes or sprays of infectious or other hazardous materials when the microorganisms must be handled outside the Biological Safety Cabinet or containment device. Eye and face protection must be disposed of with other contaminated laboratory waste or decontaminated before reuse. Persons who wear contact lenses in laboratories should also wear eye protection.</a:t>
            </a:r>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270147451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 </a:t>
            </a:r>
            <a:r>
              <a:rPr lang="en-US" b="1" dirty="0">
                <a:solidFill>
                  <a:prstClr val="black"/>
                </a:solidFill>
              </a:rPr>
              <a:t>Safety Equipment for BSL-2</a:t>
            </a:r>
            <a:endParaRPr lang="en-US" sz="4000" b="1" dirty="0"/>
          </a:p>
        </p:txBody>
      </p:sp>
      <p:sp>
        <p:nvSpPr>
          <p:cNvPr id="3" name="Content Placeholder 2"/>
          <p:cNvSpPr>
            <a:spLocks noGrp="1"/>
          </p:cNvSpPr>
          <p:nvPr>
            <p:ph idx="1"/>
          </p:nvPr>
        </p:nvSpPr>
        <p:spPr>
          <a:xfrm>
            <a:off x="838200" y="1690688"/>
            <a:ext cx="10515600" cy="4699855"/>
          </a:xfrm>
        </p:spPr>
        <p:txBody>
          <a:bodyPr>
            <a:normAutofit lnSpcReduction="10000"/>
          </a:bodyPr>
          <a:lstStyle/>
          <a:p>
            <a:pPr marL="514350" indent="-514350">
              <a:buFont typeface="+mj-lt"/>
              <a:buAutoNum type="arabicPeriod" startAt="4"/>
            </a:pPr>
            <a:r>
              <a:rPr lang="en-US" sz="3200" dirty="0"/>
              <a:t>Gloves must be worn to protect hands from exposure to hazardous materials. Glove selection should be based on an appropriate risk assessment. Latex gloves should not be used. Gloves must not be worn outside the laboratory. In addition, BSL-2 laboratory workers should: </a:t>
            </a:r>
          </a:p>
          <a:p>
            <a:pPr marL="971550" lvl="1" indent="-514350">
              <a:buFont typeface="+mj-lt"/>
              <a:buAutoNum type="alphaLcPeriod"/>
            </a:pPr>
            <a:r>
              <a:rPr lang="en-US" sz="2800" dirty="0"/>
              <a:t>Change gloves when contaminated, glove integrity is compromised, or when otherwise necessary.</a:t>
            </a:r>
          </a:p>
          <a:p>
            <a:pPr marL="971550" lvl="1" indent="-514350">
              <a:buFont typeface="+mj-lt"/>
              <a:buAutoNum type="alphaLcPeriod"/>
            </a:pPr>
            <a:r>
              <a:rPr lang="en-US" sz="2800" dirty="0"/>
              <a:t>Remove gloves and wash hands when work with hazardous materials has been completed and before leaving the laboratory.</a:t>
            </a:r>
          </a:p>
          <a:p>
            <a:pPr marL="971550" lvl="1" indent="-514350">
              <a:buFont typeface="+mj-lt"/>
              <a:buAutoNum type="alphaLcPeriod"/>
            </a:pPr>
            <a:r>
              <a:rPr lang="en-US" sz="2800" dirty="0"/>
              <a:t>Do not wash or reuse disposable gloves. Dispose of used gloves with other contaminated laboratory waste. Hand washing protocols must be rigorously followed.</a:t>
            </a:r>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41004324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 </a:t>
            </a:r>
            <a:r>
              <a:rPr lang="en-US" b="1" dirty="0">
                <a:solidFill>
                  <a:prstClr val="black"/>
                </a:solidFill>
              </a:rPr>
              <a:t>Safety Equipment for BSL-2</a:t>
            </a:r>
            <a:endParaRPr lang="en-US" sz="4000" b="1" dirty="0"/>
          </a:p>
        </p:txBody>
      </p:sp>
      <p:sp>
        <p:nvSpPr>
          <p:cNvPr id="3" name="Content Placeholder 2"/>
          <p:cNvSpPr>
            <a:spLocks noGrp="1"/>
          </p:cNvSpPr>
          <p:nvPr>
            <p:ph idx="1"/>
          </p:nvPr>
        </p:nvSpPr>
        <p:spPr>
          <a:xfrm>
            <a:off x="838200" y="1690688"/>
            <a:ext cx="10515600" cy="4699855"/>
          </a:xfrm>
        </p:spPr>
        <p:txBody>
          <a:bodyPr>
            <a:normAutofit/>
          </a:bodyPr>
          <a:lstStyle/>
          <a:p>
            <a:pPr marL="514350" indent="-514350">
              <a:buFont typeface="+mj-lt"/>
              <a:buAutoNum type="arabicPeriod" startAt="5"/>
            </a:pPr>
            <a:r>
              <a:rPr lang="en-US" sz="3200" dirty="0"/>
              <a:t>Eye, face and respiratory protection must be used in rooms containing infected animals as determined by the risk assessment.</a:t>
            </a:r>
          </a:p>
          <a:p>
            <a:pPr marL="514350" indent="-514350">
              <a:buFont typeface="+mj-lt"/>
              <a:buAutoNum type="arabicPeriod" startAt="5"/>
            </a:pPr>
            <a:r>
              <a:rPr lang="en-US" sz="3200" dirty="0"/>
              <a:t>Secondary containment must be used when moving samples from one room to another or from one area of the room to another area in the room.</a:t>
            </a:r>
            <a:endParaRPr lang="en-US" sz="2800" dirty="0"/>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27939558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8798169" cy="1325563"/>
          </a:xfrm>
        </p:spPr>
        <p:txBody>
          <a:bodyPr>
            <a:normAutofit/>
          </a:bodyPr>
          <a:lstStyle/>
          <a:p>
            <a:r>
              <a:rPr lang="en-US" sz="4000" b="1" dirty="0"/>
              <a:t> </a:t>
            </a:r>
            <a:r>
              <a:rPr lang="en-US" b="1" dirty="0">
                <a:solidFill>
                  <a:prstClr val="black"/>
                </a:solidFill>
              </a:rPr>
              <a:t>Laboratory Facilities (Secondary Barriers) for BSL-2</a:t>
            </a:r>
            <a:endParaRPr lang="en-US" sz="4000" b="1" dirty="0"/>
          </a:p>
        </p:txBody>
      </p:sp>
      <p:sp>
        <p:nvSpPr>
          <p:cNvPr id="3" name="Content Placeholder 2"/>
          <p:cNvSpPr>
            <a:spLocks noGrp="1"/>
          </p:cNvSpPr>
          <p:nvPr>
            <p:ph idx="1"/>
          </p:nvPr>
        </p:nvSpPr>
        <p:spPr>
          <a:xfrm>
            <a:off x="838200" y="1690688"/>
            <a:ext cx="10515600" cy="4699855"/>
          </a:xfrm>
        </p:spPr>
        <p:txBody>
          <a:bodyPr>
            <a:normAutofit lnSpcReduction="10000"/>
          </a:bodyPr>
          <a:lstStyle/>
          <a:p>
            <a:pPr marL="514350" indent="-514350">
              <a:buFont typeface="+mj-lt"/>
              <a:buAutoNum type="arabicPeriod"/>
            </a:pPr>
            <a:r>
              <a:rPr lang="en-US" sz="3200" dirty="0"/>
              <a:t>Laboratory doors should be self-closing and have locks in accordance with the institutional policies.</a:t>
            </a:r>
          </a:p>
          <a:p>
            <a:pPr marL="514350" indent="-514350">
              <a:buFont typeface="+mj-lt"/>
              <a:buAutoNum type="arabicPeriod"/>
            </a:pPr>
            <a:r>
              <a:rPr lang="en-US" sz="3200" dirty="0"/>
              <a:t>Laboratories must have a sink for hand washing. The sink may be manually, hands-free, or automatically operated. It should be located near the exit door.</a:t>
            </a:r>
          </a:p>
          <a:p>
            <a:pPr marL="514350" indent="-514350">
              <a:buFont typeface="+mj-lt"/>
              <a:buAutoNum type="arabicPeriod"/>
            </a:pPr>
            <a:r>
              <a:rPr lang="en-US" sz="3200" dirty="0"/>
              <a:t>The laboratory should be designed so that it can be easily cleaned and decontaminated. Carpets and rugs in laboratories are not permitted. Eye, face and respiratory protection must be used in rooms containing infected animals as determined by the risk assessment.</a:t>
            </a:r>
            <a:endParaRPr lang="en-US" sz="2800" dirty="0"/>
          </a:p>
        </p:txBody>
      </p:sp>
      <p:pic>
        <p:nvPicPr>
          <p:cNvPr id="4" name="Picture 3"/>
          <p:cNvPicPr>
            <a:picLocks noChangeAspect="1"/>
          </p:cNvPicPr>
          <p:nvPr/>
        </p:nvPicPr>
        <p:blipFill>
          <a:blip r:embed="rId2"/>
          <a:stretch>
            <a:fillRect/>
          </a:stretch>
        </p:blipFill>
        <p:spPr>
          <a:xfrm>
            <a:off x="9801225" y="323117"/>
            <a:ext cx="1552575" cy="1171575"/>
          </a:xfrm>
          <a:prstGeom prst="rect">
            <a:avLst/>
          </a:prstGeom>
        </p:spPr>
      </p:pic>
    </p:spTree>
    <p:extLst>
      <p:ext uri="{BB962C8B-B14F-4D97-AF65-F5344CB8AC3E}">
        <p14:creationId xmlns:p14="http://schemas.microsoft.com/office/powerpoint/2010/main" val="39698481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a:t>BSL2</a:t>
            </a:r>
          </a:p>
        </p:txBody>
      </p:sp>
      <p:sp>
        <p:nvSpPr>
          <p:cNvPr id="3" name="Content Placeholder 2"/>
          <p:cNvSpPr>
            <a:spLocks noGrp="1"/>
          </p:cNvSpPr>
          <p:nvPr>
            <p:ph idx="1"/>
          </p:nvPr>
        </p:nvSpPr>
        <p:spPr/>
        <p:txBody>
          <a:bodyPr>
            <a:normAutofit/>
          </a:bodyPr>
          <a:lstStyle/>
          <a:p>
            <a:pPr marL="0" indent="0">
              <a:buNone/>
            </a:pPr>
            <a:r>
              <a:rPr lang="en-US" sz="3600" dirty="0"/>
              <a:t>Examples:</a:t>
            </a:r>
          </a:p>
          <a:p>
            <a:pPr marL="457200" lvl="1" indent="0">
              <a:buNone/>
            </a:pPr>
            <a:r>
              <a:rPr lang="en-US" sz="3600" dirty="0"/>
              <a:t>– Hepatitis B virus</a:t>
            </a:r>
          </a:p>
          <a:p>
            <a:pPr marL="457200" lvl="1" indent="0">
              <a:buNone/>
            </a:pPr>
            <a:r>
              <a:rPr lang="en-US" sz="3600" dirty="0"/>
              <a:t>– HIV</a:t>
            </a:r>
          </a:p>
          <a:p>
            <a:pPr marL="457200" lvl="1" indent="0">
              <a:buNone/>
            </a:pPr>
            <a:r>
              <a:rPr lang="en-US" sz="3600" dirty="0"/>
              <a:t>– </a:t>
            </a:r>
            <a:r>
              <a:rPr lang="en-US" sz="3600" i="1" dirty="0"/>
              <a:t>Campylobacter </a:t>
            </a:r>
            <a:r>
              <a:rPr lang="en-US" sz="3600" dirty="0"/>
              <a:t>spp.</a:t>
            </a:r>
          </a:p>
          <a:p>
            <a:pPr marL="457200" lvl="1" indent="0">
              <a:buNone/>
            </a:pPr>
            <a:r>
              <a:rPr lang="en-US" sz="3600" dirty="0"/>
              <a:t>– </a:t>
            </a:r>
            <a:r>
              <a:rPr lang="en-US" sz="3600" i="1" dirty="0"/>
              <a:t>Clostridium botulinum</a:t>
            </a:r>
          </a:p>
          <a:p>
            <a:pPr marL="457200" lvl="1" indent="0">
              <a:buNone/>
            </a:pPr>
            <a:r>
              <a:rPr lang="en-US" sz="3600" dirty="0"/>
              <a:t>– </a:t>
            </a:r>
            <a:r>
              <a:rPr lang="en-US" sz="3600" i="1" dirty="0"/>
              <a:t>Listeria monocytogenes</a:t>
            </a:r>
          </a:p>
          <a:p>
            <a:pPr marL="457200" lvl="1" indent="0">
              <a:buNone/>
            </a:pPr>
            <a:r>
              <a:rPr lang="en-US" sz="3600" dirty="0"/>
              <a:t>– </a:t>
            </a:r>
            <a:r>
              <a:rPr lang="en-US" sz="3600" i="1" dirty="0"/>
              <a:t>Salmonella </a:t>
            </a:r>
            <a:r>
              <a:rPr lang="en-US" sz="3600" dirty="0"/>
              <a:t>spp.</a:t>
            </a:r>
          </a:p>
        </p:txBody>
      </p:sp>
      <p:pic>
        <p:nvPicPr>
          <p:cNvPr id="4" name="Picture 3"/>
          <p:cNvPicPr>
            <a:picLocks noChangeAspect="1"/>
          </p:cNvPicPr>
          <p:nvPr/>
        </p:nvPicPr>
        <p:blipFill>
          <a:blip r:embed="rId2"/>
          <a:stretch>
            <a:fillRect/>
          </a:stretch>
        </p:blipFill>
        <p:spPr>
          <a:xfrm>
            <a:off x="7091266" y="2126080"/>
            <a:ext cx="4086808" cy="3426933"/>
          </a:xfrm>
          <a:prstGeom prst="rect">
            <a:avLst/>
          </a:prstGeom>
        </p:spPr>
      </p:pic>
    </p:spTree>
    <p:extLst>
      <p:ext uri="{BB962C8B-B14F-4D97-AF65-F5344CB8AC3E}">
        <p14:creationId xmlns:p14="http://schemas.microsoft.com/office/powerpoint/2010/main" val="4052483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Biosafety Level 2 Laboratory</a:t>
            </a:r>
          </a:p>
        </p:txBody>
      </p:sp>
      <p:pic>
        <p:nvPicPr>
          <p:cNvPr id="4" name="Content Placeholder 3"/>
          <p:cNvPicPr>
            <a:picLocks noGrp="1" noChangeAspect="1"/>
          </p:cNvPicPr>
          <p:nvPr>
            <p:ph idx="1"/>
          </p:nvPr>
        </p:nvPicPr>
        <p:blipFill>
          <a:blip r:embed="rId2"/>
          <a:stretch>
            <a:fillRect/>
          </a:stretch>
        </p:blipFill>
        <p:spPr>
          <a:xfrm>
            <a:off x="1737848" y="1825625"/>
            <a:ext cx="8716304" cy="4351338"/>
          </a:xfrm>
          <a:prstGeom prst="rect">
            <a:avLst/>
          </a:prstGeom>
        </p:spPr>
      </p:pic>
    </p:spTree>
    <p:extLst>
      <p:ext uri="{BB962C8B-B14F-4D97-AF65-F5344CB8AC3E}">
        <p14:creationId xmlns:p14="http://schemas.microsoft.com/office/powerpoint/2010/main" val="26059671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BSL-3 and BSL-4</a:t>
            </a:r>
          </a:p>
        </p:txBody>
      </p:sp>
      <p:sp>
        <p:nvSpPr>
          <p:cNvPr id="3" name="Content Placeholder 2"/>
          <p:cNvSpPr>
            <a:spLocks noGrp="1"/>
          </p:cNvSpPr>
          <p:nvPr>
            <p:ph idx="1"/>
          </p:nvPr>
        </p:nvSpPr>
        <p:spPr/>
        <p:txBody>
          <a:bodyPr/>
          <a:lstStyle/>
          <a:p>
            <a:r>
              <a:rPr lang="en-US" sz="2700" dirty="0">
                <a:solidFill>
                  <a:prstClr val="black"/>
                </a:solidFill>
              </a:rPr>
              <a:t>At this time, the </a:t>
            </a:r>
            <a:r>
              <a:rPr lang="en-US" sz="2700" dirty="0" err="1">
                <a:solidFill>
                  <a:prstClr val="black"/>
                </a:solidFill>
              </a:rPr>
              <a:t>Meis</a:t>
            </a:r>
            <a:r>
              <a:rPr lang="en-US" sz="2700" dirty="0">
                <a:solidFill>
                  <a:prstClr val="black"/>
                </a:solidFill>
              </a:rPr>
              <a:t> Campus of IIT does not have facilities to support the use BSL-3 or BSL-4.</a:t>
            </a:r>
          </a:p>
          <a:p>
            <a:r>
              <a:rPr lang="en-US" sz="2700" dirty="0">
                <a:solidFill>
                  <a:prstClr val="black"/>
                </a:solidFill>
              </a:rPr>
              <a:t>The Biosafety committee can assist researchers that want to use this type of material.</a:t>
            </a:r>
          </a:p>
          <a:p>
            <a:r>
              <a:rPr lang="en-US" sz="2700" dirty="0">
                <a:solidFill>
                  <a:prstClr val="black"/>
                </a:solidFill>
              </a:rPr>
              <a:t>This presentation will define what Biosafety Level 3 and Biosafety level 4 are but will not go into great detail about working with BSL-3 or BSL-4.</a:t>
            </a:r>
          </a:p>
        </p:txBody>
      </p:sp>
    </p:spTree>
    <p:extLst>
      <p:ext uri="{BB962C8B-B14F-4D97-AF65-F5344CB8AC3E}">
        <p14:creationId xmlns:p14="http://schemas.microsoft.com/office/powerpoint/2010/main" val="74928383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BSL-3</a:t>
            </a:r>
          </a:p>
        </p:txBody>
      </p:sp>
      <p:sp>
        <p:nvSpPr>
          <p:cNvPr id="3" name="Content Placeholder 2"/>
          <p:cNvSpPr>
            <a:spLocks noGrp="1"/>
          </p:cNvSpPr>
          <p:nvPr>
            <p:ph idx="1"/>
          </p:nvPr>
        </p:nvSpPr>
        <p:spPr/>
        <p:txBody>
          <a:bodyPr>
            <a:normAutofit lnSpcReduction="10000"/>
          </a:bodyPr>
          <a:lstStyle/>
          <a:p>
            <a:r>
              <a:rPr lang="en-US" dirty="0"/>
              <a:t>Biosafety level 3 is applicable to clinical, diagnostic, teaching, research, or production facilities where work is performed with indigenous or exotic agents that may cause serious or potentially lethal disease through the inhalation route of exposure. Laboratory personnel must receive specific training in handling pathogenic and potentially lethal agents, and must be supervised by scientists competent in handling infectious agents and associated procedures. </a:t>
            </a:r>
          </a:p>
          <a:p>
            <a:r>
              <a:rPr lang="en-US" dirty="0"/>
              <a:t>All procedures involving the manipulation of infectious materials must be conducted within Biological Safety cabinets or other physical containment devices.</a:t>
            </a:r>
          </a:p>
          <a:p>
            <a:r>
              <a:rPr lang="en-US" dirty="0"/>
              <a:t>A BSL-3 laboratory has special engineering and design features.</a:t>
            </a:r>
          </a:p>
        </p:txBody>
      </p:sp>
      <p:pic>
        <p:nvPicPr>
          <p:cNvPr id="4" name="Picture 3"/>
          <p:cNvPicPr>
            <a:picLocks noChangeAspect="1"/>
          </p:cNvPicPr>
          <p:nvPr/>
        </p:nvPicPr>
        <p:blipFill>
          <a:blip r:embed="rId2"/>
          <a:stretch>
            <a:fillRect/>
          </a:stretch>
        </p:blipFill>
        <p:spPr>
          <a:xfrm>
            <a:off x="9799185" y="442639"/>
            <a:ext cx="1554615" cy="1170533"/>
          </a:xfrm>
          <a:prstGeom prst="rect">
            <a:avLst/>
          </a:prstGeom>
        </p:spPr>
      </p:pic>
    </p:spTree>
    <p:extLst>
      <p:ext uri="{BB962C8B-B14F-4D97-AF65-F5344CB8AC3E}">
        <p14:creationId xmlns:p14="http://schemas.microsoft.com/office/powerpoint/2010/main" val="202612016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a:t>BSL-3</a:t>
            </a:r>
          </a:p>
        </p:txBody>
      </p:sp>
      <p:sp>
        <p:nvSpPr>
          <p:cNvPr id="3" name="Content Placeholder 2"/>
          <p:cNvSpPr>
            <a:spLocks noGrp="1"/>
          </p:cNvSpPr>
          <p:nvPr>
            <p:ph idx="1"/>
          </p:nvPr>
        </p:nvSpPr>
        <p:spPr/>
        <p:txBody>
          <a:bodyPr/>
          <a:lstStyle/>
          <a:p>
            <a:pPr marL="0" indent="0">
              <a:buNone/>
            </a:pPr>
            <a:r>
              <a:rPr lang="en-US" sz="4000" b="0" i="1" u="none" strike="noStrike" baseline="0" dirty="0">
                <a:latin typeface="Arial" panose="020B0604020202020204" pitchFamily="34" charset="0"/>
              </a:rPr>
              <a:t>Examples:</a:t>
            </a:r>
          </a:p>
          <a:p>
            <a:pPr lvl="1">
              <a:buFont typeface="Wingdings" panose="05000000000000000000" pitchFamily="2" charset="2"/>
              <a:buChar char="ü"/>
            </a:pPr>
            <a:r>
              <a:rPr lang="en-US" sz="3600" i="1" baseline="30000" dirty="0">
                <a:latin typeface="Arial" panose="020B0604020202020204" pitchFamily="34" charset="0"/>
              </a:rPr>
              <a:t>Mycobacterium tuberculosis</a:t>
            </a:r>
          </a:p>
          <a:p>
            <a:pPr lvl="1">
              <a:buFont typeface="Wingdings" panose="05000000000000000000" pitchFamily="2" charset="2"/>
              <a:buChar char="ü"/>
            </a:pPr>
            <a:r>
              <a:rPr lang="en-US" sz="3600" i="1" baseline="30000" dirty="0" err="1">
                <a:latin typeface="Arial" panose="020B0604020202020204" pitchFamily="34" charset="0"/>
              </a:rPr>
              <a:t>Coxiella</a:t>
            </a:r>
            <a:r>
              <a:rPr lang="en-US" sz="3600" i="1" baseline="30000" dirty="0">
                <a:latin typeface="Arial" panose="020B0604020202020204" pitchFamily="34" charset="0"/>
              </a:rPr>
              <a:t> </a:t>
            </a:r>
            <a:r>
              <a:rPr lang="en-US" sz="3600" i="1" baseline="30000" dirty="0" err="1">
                <a:latin typeface="Arial" panose="020B0604020202020204" pitchFamily="34" charset="0"/>
              </a:rPr>
              <a:t>burnetii</a:t>
            </a:r>
            <a:endParaRPr lang="en-US" sz="3600" i="1" baseline="30000" dirty="0">
              <a:latin typeface="Arial" panose="020B0604020202020204" pitchFamily="34" charset="0"/>
            </a:endParaRPr>
          </a:p>
          <a:p>
            <a:pPr marL="0" indent="0">
              <a:buNone/>
            </a:pPr>
            <a:endParaRPr lang="en-US" dirty="0"/>
          </a:p>
        </p:txBody>
      </p:sp>
      <p:pic>
        <p:nvPicPr>
          <p:cNvPr id="4" name="Picture 3"/>
          <p:cNvPicPr>
            <a:picLocks noChangeAspect="1"/>
          </p:cNvPicPr>
          <p:nvPr/>
        </p:nvPicPr>
        <p:blipFill>
          <a:blip r:embed="rId2"/>
          <a:stretch>
            <a:fillRect/>
          </a:stretch>
        </p:blipFill>
        <p:spPr>
          <a:xfrm>
            <a:off x="5859937" y="2054972"/>
            <a:ext cx="5249400" cy="2934667"/>
          </a:xfrm>
          <a:prstGeom prst="rect">
            <a:avLst/>
          </a:prstGeom>
        </p:spPr>
      </p:pic>
      <p:sp>
        <p:nvSpPr>
          <p:cNvPr id="5" name="TextBox 4"/>
          <p:cNvSpPr txBox="1"/>
          <p:nvPr/>
        </p:nvSpPr>
        <p:spPr>
          <a:xfrm>
            <a:off x="5859937" y="5150498"/>
            <a:ext cx="4534365" cy="369332"/>
          </a:xfrm>
          <a:prstGeom prst="rect">
            <a:avLst/>
          </a:prstGeom>
          <a:noFill/>
        </p:spPr>
        <p:txBody>
          <a:bodyPr wrap="square" rtlCol="0">
            <a:spAutoFit/>
          </a:bodyPr>
          <a:lstStyle/>
          <a:p>
            <a:r>
              <a:rPr lang="en-US" i="1"/>
              <a:t>M. tuberculosis</a:t>
            </a:r>
            <a:endParaRPr lang="en-US" dirty="0"/>
          </a:p>
        </p:txBody>
      </p:sp>
    </p:spTree>
    <p:extLst>
      <p:ext uri="{BB962C8B-B14F-4D97-AF65-F5344CB8AC3E}">
        <p14:creationId xmlns:p14="http://schemas.microsoft.com/office/powerpoint/2010/main" val="22904593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b="1" dirty="0"/>
              <a:t>Biosafety Level 3 Laboratory</a:t>
            </a:r>
          </a:p>
        </p:txBody>
      </p:sp>
      <p:pic>
        <p:nvPicPr>
          <p:cNvPr id="4" name="Content Placeholder 3"/>
          <p:cNvPicPr>
            <a:picLocks noGrp="1" noChangeAspect="1"/>
          </p:cNvPicPr>
          <p:nvPr>
            <p:ph idx="1"/>
          </p:nvPr>
        </p:nvPicPr>
        <p:blipFill>
          <a:blip r:embed="rId2"/>
          <a:stretch>
            <a:fillRect/>
          </a:stretch>
        </p:blipFill>
        <p:spPr>
          <a:xfrm>
            <a:off x="1737848" y="1825625"/>
            <a:ext cx="8716304" cy="4351338"/>
          </a:xfrm>
          <a:prstGeom prst="rect">
            <a:avLst/>
          </a:prstGeom>
        </p:spPr>
      </p:pic>
    </p:spTree>
    <p:extLst>
      <p:ext uri="{BB962C8B-B14F-4D97-AF65-F5344CB8AC3E}">
        <p14:creationId xmlns:p14="http://schemas.microsoft.com/office/powerpoint/2010/main" val="20641155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Laboratory-Acquired Infections</a:t>
            </a:r>
          </a:p>
        </p:txBody>
      </p:sp>
      <p:pic>
        <p:nvPicPr>
          <p:cNvPr id="4" name="Content Placeholder 3"/>
          <p:cNvPicPr>
            <a:picLocks noGrp="1" noChangeAspect="1"/>
          </p:cNvPicPr>
          <p:nvPr>
            <p:ph idx="1"/>
          </p:nvPr>
        </p:nvPicPr>
        <p:blipFill>
          <a:blip r:embed="rId2"/>
          <a:stretch>
            <a:fillRect/>
          </a:stretch>
        </p:blipFill>
        <p:spPr>
          <a:xfrm>
            <a:off x="7846868" y="4575292"/>
            <a:ext cx="2100183" cy="1455712"/>
          </a:xfrm>
          <a:prstGeom prst="rect">
            <a:avLst/>
          </a:prstGeom>
        </p:spPr>
      </p:pic>
      <p:pic>
        <p:nvPicPr>
          <p:cNvPr id="6" name="Picture 5"/>
          <p:cNvPicPr>
            <a:picLocks noChangeAspect="1"/>
          </p:cNvPicPr>
          <p:nvPr/>
        </p:nvPicPr>
        <p:blipFill>
          <a:blip r:embed="rId3"/>
          <a:stretch>
            <a:fillRect/>
          </a:stretch>
        </p:blipFill>
        <p:spPr>
          <a:xfrm>
            <a:off x="1874812" y="4435522"/>
            <a:ext cx="7278658" cy="1735252"/>
          </a:xfrm>
          <a:prstGeom prst="rect">
            <a:avLst/>
          </a:prstGeom>
        </p:spPr>
      </p:pic>
      <p:sp>
        <p:nvSpPr>
          <p:cNvPr id="7" name="TextBox 6"/>
          <p:cNvSpPr txBox="1"/>
          <p:nvPr/>
        </p:nvSpPr>
        <p:spPr>
          <a:xfrm>
            <a:off x="838200" y="1908943"/>
            <a:ext cx="10787743" cy="2308324"/>
          </a:xfrm>
          <a:prstGeom prst="rect">
            <a:avLst/>
          </a:prstGeom>
          <a:noFill/>
        </p:spPr>
        <p:txBody>
          <a:bodyPr wrap="square" rtlCol="0">
            <a:spAutoFit/>
          </a:bodyPr>
          <a:lstStyle/>
          <a:p>
            <a:r>
              <a:rPr lang="en-US" sz="3600" dirty="0"/>
              <a:t>Difficult to know the true extent of LAIs.</a:t>
            </a:r>
          </a:p>
          <a:p>
            <a:r>
              <a:rPr lang="en-US" sz="3600" dirty="0"/>
              <a:t>• LAIs may be symptomatic or</a:t>
            </a:r>
          </a:p>
          <a:p>
            <a:r>
              <a:rPr lang="en-US" sz="3600" dirty="0"/>
              <a:t>asymptomatic.</a:t>
            </a:r>
          </a:p>
          <a:p>
            <a:r>
              <a:rPr lang="en-US" sz="3600" dirty="0"/>
              <a:t>• Under-reported, due to fear of reprisal.</a:t>
            </a:r>
          </a:p>
        </p:txBody>
      </p:sp>
    </p:spTree>
    <p:extLst>
      <p:ext uri="{BB962C8B-B14F-4D97-AF65-F5344CB8AC3E}">
        <p14:creationId xmlns:p14="http://schemas.microsoft.com/office/powerpoint/2010/main" val="31687565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BSL-4</a:t>
            </a:r>
          </a:p>
        </p:txBody>
      </p:sp>
      <p:sp>
        <p:nvSpPr>
          <p:cNvPr id="3" name="Content Placeholder 2"/>
          <p:cNvSpPr>
            <a:spLocks noGrp="1"/>
          </p:cNvSpPr>
          <p:nvPr>
            <p:ph idx="1"/>
          </p:nvPr>
        </p:nvSpPr>
        <p:spPr/>
        <p:txBody>
          <a:bodyPr>
            <a:normAutofit fontScale="92500" lnSpcReduction="20000"/>
          </a:bodyPr>
          <a:lstStyle/>
          <a:p>
            <a:r>
              <a:rPr lang="en-US" dirty="0"/>
              <a:t>Biosafety Level 4 is required for work with dangerous and exotic agents that pose a high individual risk of aerosol-transmitted laboratory infections and life-threatening disease that is frequently fatal, for which there are no vaccines or treatments, or a related agent with unknown risk of transmission. Agents with a close or identical antigenic relationship to agents requiring BSL-4 containment must be handled at this level until sufficient data are obtained either to confirm continued work at this level, or re-designate the level. Laboratory staff must have specific and thorough training in handling extremely hazardous infectious agents. Laboratory staff must understand the primary and secondary containment functions of standard and special practices, containment equipment, and laboratory design characteristics. All laboratory staff and supervisors must be competent in handling agents and procedures requiring BSL-4 containment. The Responsible Person, in accordance with institutional policies controls access to the laboratory. </a:t>
            </a:r>
          </a:p>
        </p:txBody>
      </p:sp>
      <p:pic>
        <p:nvPicPr>
          <p:cNvPr id="4" name="Picture 3"/>
          <p:cNvPicPr>
            <a:picLocks noChangeAspect="1"/>
          </p:cNvPicPr>
          <p:nvPr/>
        </p:nvPicPr>
        <p:blipFill>
          <a:blip r:embed="rId2"/>
          <a:stretch>
            <a:fillRect/>
          </a:stretch>
        </p:blipFill>
        <p:spPr>
          <a:xfrm>
            <a:off x="9799185" y="442639"/>
            <a:ext cx="1554615" cy="1170533"/>
          </a:xfrm>
          <a:prstGeom prst="rect">
            <a:avLst/>
          </a:prstGeom>
        </p:spPr>
      </p:pic>
    </p:spTree>
    <p:extLst>
      <p:ext uri="{BB962C8B-B14F-4D97-AF65-F5344CB8AC3E}">
        <p14:creationId xmlns:p14="http://schemas.microsoft.com/office/powerpoint/2010/main" val="3686483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BSL-4</a:t>
            </a:r>
          </a:p>
        </p:txBody>
      </p:sp>
      <p:sp>
        <p:nvSpPr>
          <p:cNvPr id="3" name="Content Placeholder 2"/>
          <p:cNvSpPr>
            <a:spLocks noGrp="1"/>
          </p:cNvSpPr>
          <p:nvPr>
            <p:ph idx="1"/>
          </p:nvPr>
        </p:nvSpPr>
        <p:spPr/>
        <p:txBody>
          <a:bodyPr>
            <a:normAutofit/>
          </a:bodyPr>
          <a:lstStyle/>
          <a:p>
            <a:r>
              <a:rPr lang="en-US" dirty="0"/>
              <a:t>There are two models for BSL-4 laboratories:</a:t>
            </a:r>
          </a:p>
          <a:p>
            <a:pPr marL="914400" lvl="1" indent="-457200">
              <a:buFont typeface="+mj-lt"/>
              <a:buAutoNum type="arabicPeriod"/>
            </a:pPr>
            <a:r>
              <a:rPr lang="en-US" dirty="0"/>
              <a:t>A </a:t>
            </a:r>
            <a:r>
              <a:rPr lang="en-US" i="1" dirty="0"/>
              <a:t>Cabinet Laboratory </a:t>
            </a:r>
            <a:r>
              <a:rPr lang="en-US" dirty="0"/>
              <a:t>– Manipulation of agents must be performed in a Class III Biological Safety Cabinet; and</a:t>
            </a:r>
          </a:p>
          <a:p>
            <a:pPr marL="914400" lvl="1" indent="-457200">
              <a:buFont typeface="+mj-lt"/>
              <a:buAutoNum type="arabicPeriod"/>
            </a:pPr>
            <a:r>
              <a:rPr lang="en-US" dirty="0"/>
              <a:t>A </a:t>
            </a:r>
            <a:r>
              <a:rPr lang="en-US" i="1" dirty="0"/>
              <a:t>Suit Laboratory </a:t>
            </a:r>
            <a:r>
              <a:rPr lang="en-US" dirty="0"/>
              <a:t>– Personnel must wear a positive pressure supplied air protective suit.</a:t>
            </a:r>
          </a:p>
          <a:p>
            <a:r>
              <a:rPr lang="en-US" dirty="0"/>
              <a:t>BSL-4 cabinet and suit laboratories have special engineering and design features to prevent microorganisms from being disseminated into the environment.</a:t>
            </a:r>
          </a:p>
          <a:p>
            <a:pPr lvl="1"/>
            <a:endParaRPr lang="en-US" dirty="0"/>
          </a:p>
        </p:txBody>
      </p:sp>
      <p:pic>
        <p:nvPicPr>
          <p:cNvPr id="4" name="Picture 3"/>
          <p:cNvPicPr>
            <a:picLocks noChangeAspect="1"/>
          </p:cNvPicPr>
          <p:nvPr/>
        </p:nvPicPr>
        <p:blipFill>
          <a:blip r:embed="rId2"/>
          <a:stretch>
            <a:fillRect/>
          </a:stretch>
        </p:blipFill>
        <p:spPr>
          <a:xfrm>
            <a:off x="9799185" y="442639"/>
            <a:ext cx="1554615" cy="1170533"/>
          </a:xfrm>
          <a:prstGeom prst="rect">
            <a:avLst/>
          </a:prstGeom>
        </p:spPr>
      </p:pic>
    </p:spTree>
    <p:extLst>
      <p:ext uri="{BB962C8B-B14F-4D97-AF65-F5344CB8AC3E}">
        <p14:creationId xmlns:p14="http://schemas.microsoft.com/office/powerpoint/2010/main" val="37801019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dirty="0"/>
              <a:t>BSL-4</a:t>
            </a:r>
          </a:p>
        </p:txBody>
      </p:sp>
      <p:sp>
        <p:nvSpPr>
          <p:cNvPr id="3" name="Content Placeholder 2"/>
          <p:cNvSpPr>
            <a:spLocks noGrp="1"/>
          </p:cNvSpPr>
          <p:nvPr>
            <p:ph idx="1"/>
          </p:nvPr>
        </p:nvSpPr>
        <p:spPr>
          <a:xfrm>
            <a:off x="838200" y="1825625"/>
            <a:ext cx="6133595" cy="4351338"/>
          </a:xfrm>
        </p:spPr>
        <p:txBody>
          <a:bodyPr/>
          <a:lstStyle/>
          <a:p>
            <a:r>
              <a:rPr lang="en-US" dirty="0"/>
              <a:t>Examples:</a:t>
            </a:r>
          </a:p>
          <a:p>
            <a:pPr marL="457200" lvl="1" indent="0">
              <a:buNone/>
            </a:pPr>
            <a:r>
              <a:rPr lang="en-US" dirty="0"/>
              <a:t>– Ebola virus</a:t>
            </a:r>
          </a:p>
          <a:p>
            <a:pPr marL="457200" lvl="1" indent="0">
              <a:buNone/>
            </a:pPr>
            <a:r>
              <a:rPr lang="en-US" dirty="0"/>
              <a:t>– Marburg virus</a:t>
            </a:r>
          </a:p>
          <a:p>
            <a:pPr marL="457200" lvl="1" indent="0">
              <a:buNone/>
            </a:pPr>
            <a:r>
              <a:rPr lang="en-US" dirty="0"/>
              <a:t>– Crimean-Congo hemorrhagic fever</a:t>
            </a:r>
          </a:p>
          <a:p>
            <a:pPr marL="0" indent="0">
              <a:buNone/>
            </a:pPr>
            <a:r>
              <a:rPr lang="en-US" dirty="0"/>
              <a:t>• Fully contained away from operator.</a:t>
            </a:r>
          </a:p>
          <a:p>
            <a:pPr marL="0" indent="0">
              <a:buNone/>
            </a:pPr>
            <a:r>
              <a:rPr lang="en-US" dirty="0"/>
              <a:t>• Two types of containment:</a:t>
            </a:r>
          </a:p>
        </p:txBody>
      </p:sp>
      <p:pic>
        <p:nvPicPr>
          <p:cNvPr id="4" name="Picture 3"/>
          <p:cNvPicPr>
            <a:picLocks noChangeAspect="1"/>
          </p:cNvPicPr>
          <p:nvPr/>
        </p:nvPicPr>
        <p:blipFill>
          <a:blip r:embed="rId2"/>
          <a:stretch>
            <a:fillRect/>
          </a:stretch>
        </p:blipFill>
        <p:spPr>
          <a:xfrm>
            <a:off x="6971795" y="755053"/>
            <a:ext cx="4593225" cy="2698000"/>
          </a:xfrm>
          <a:prstGeom prst="rect">
            <a:avLst/>
          </a:prstGeom>
        </p:spPr>
      </p:pic>
      <p:sp>
        <p:nvSpPr>
          <p:cNvPr id="5" name="TextBox 4"/>
          <p:cNvSpPr txBox="1"/>
          <p:nvPr/>
        </p:nvSpPr>
        <p:spPr>
          <a:xfrm>
            <a:off x="6971795" y="3658317"/>
            <a:ext cx="3523927" cy="461665"/>
          </a:xfrm>
          <a:prstGeom prst="rect">
            <a:avLst/>
          </a:prstGeom>
          <a:noFill/>
        </p:spPr>
        <p:txBody>
          <a:bodyPr wrap="square" rtlCol="0">
            <a:spAutoFit/>
          </a:bodyPr>
          <a:lstStyle/>
          <a:p>
            <a:r>
              <a:rPr lang="en-US" sz="2400" dirty="0"/>
              <a:t>Ebola virus</a:t>
            </a:r>
          </a:p>
        </p:txBody>
      </p:sp>
    </p:spTree>
    <p:extLst>
      <p:ext uri="{BB962C8B-B14F-4D97-AF65-F5344CB8AC3E}">
        <p14:creationId xmlns:p14="http://schemas.microsoft.com/office/powerpoint/2010/main" val="240449225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BSL-4 Cabinet Laboratory</a:t>
            </a:r>
          </a:p>
        </p:txBody>
      </p:sp>
      <p:sp>
        <p:nvSpPr>
          <p:cNvPr id="3" name="Content Placeholder 2"/>
          <p:cNvSpPr>
            <a:spLocks noGrp="1"/>
          </p:cNvSpPr>
          <p:nvPr>
            <p:ph idx="1"/>
          </p:nvPr>
        </p:nvSpPr>
        <p:spPr>
          <a:xfrm>
            <a:off x="838200" y="1825625"/>
            <a:ext cx="5228771" cy="4351338"/>
          </a:xfrm>
        </p:spPr>
        <p:txBody>
          <a:bodyPr>
            <a:normAutofit lnSpcReduction="10000"/>
          </a:bodyPr>
          <a:lstStyle/>
          <a:p>
            <a:r>
              <a:rPr lang="en-US" sz="4000" dirty="0"/>
              <a:t>A series of Type III Biological Safety Cabinets interconnected.</a:t>
            </a:r>
          </a:p>
          <a:p>
            <a:r>
              <a:rPr lang="en-US" sz="4000" dirty="0"/>
              <a:t>May have airlocks between.</a:t>
            </a:r>
          </a:p>
          <a:p>
            <a:r>
              <a:rPr lang="en-US" sz="4000" dirty="0"/>
              <a:t>Exit through autoclave or dunk tank.</a:t>
            </a:r>
          </a:p>
        </p:txBody>
      </p:sp>
      <p:pic>
        <p:nvPicPr>
          <p:cNvPr id="4" name="Picture 3"/>
          <p:cNvPicPr>
            <a:picLocks noChangeAspect="1"/>
          </p:cNvPicPr>
          <p:nvPr/>
        </p:nvPicPr>
        <p:blipFill>
          <a:blip r:embed="rId2"/>
          <a:stretch>
            <a:fillRect/>
          </a:stretch>
        </p:blipFill>
        <p:spPr>
          <a:xfrm>
            <a:off x="7293429" y="2206600"/>
            <a:ext cx="4754215" cy="2822600"/>
          </a:xfrm>
          <a:prstGeom prst="rect">
            <a:avLst/>
          </a:prstGeom>
        </p:spPr>
      </p:pic>
    </p:spTree>
    <p:extLst>
      <p:ext uri="{BB962C8B-B14F-4D97-AF65-F5344CB8AC3E}">
        <p14:creationId xmlns:p14="http://schemas.microsoft.com/office/powerpoint/2010/main" val="266367002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400" b="1" dirty="0"/>
              <a:t>BSL-4 Suit Laboratory</a:t>
            </a:r>
          </a:p>
        </p:txBody>
      </p:sp>
      <p:sp>
        <p:nvSpPr>
          <p:cNvPr id="3" name="Content Placeholder 2"/>
          <p:cNvSpPr>
            <a:spLocks noGrp="1"/>
          </p:cNvSpPr>
          <p:nvPr>
            <p:ph idx="1"/>
          </p:nvPr>
        </p:nvSpPr>
        <p:spPr>
          <a:xfrm>
            <a:off x="838200" y="1825625"/>
            <a:ext cx="4691743" cy="4351338"/>
          </a:xfrm>
        </p:spPr>
        <p:txBody>
          <a:bodyPr>
            <a:normAutofit/>
          </a:bodyPr>
          <a:lstStyle/>
          <a:p>
            <a:r>
              <a:rPr lang="en-US" sz="4400" dirty="0"/>
              <a:t>All personnel in positive pressure protective suit.</a:t>
            </a:r>
          </a:p>
        </p:txBody>
      </p:sp>
      <p:pic>
        <p:nvPicPr>
          <p:cNvPr id="4" name="Picture 3"/>
          <p:cNvPicPr>
            <a:picLocks noChangeAspect="1"/>
          </p:cNvPicPr>
          <p:nvPr/>
        </p:nvPicPr>
        <p:blipFill>
          <a:blip r:embed="rId2"/>
          <a:stretch>
            <a:fillRect/>
          </a:stretch>
        </p:blipFill>
        <p:spPr>
          <a:xfrm>
            <a:off x="7184571" y="488384"/>
            <a:ext cx="4169229" cy="5688579"/>
          </a:xfrm>
          <a:prstGeom prst="rect">
            <a:avLst/>
          </a:prstGeom>
        </p:spPr>
      </p:pic>
      <p:sp>
        <p:nvSpPr>
          <p:cNvPr id="5" name="Rectangle 4"/>
          <p:cNvSpPr/>
          <p:nvPr/>
        </p:nvSpPr>
        <p:spPr>
          <a:xfrm>
            <a:off x="6868865" y="6176963"/>
            <a:ext cx="979755" cy="369332"/>
          </a:xfrm>
          <a:prstGeom prst="rect">
            <a:avLst/>
          </a:prstGeom>
        </p:spPr>
        <p:txBody>
          <a:bodyPr wrap="none">
            <a:spAutoFit/>
          </a:bodyPr>
          <a:lstStyle/>
          <a:p>
            <a:r>
              <a:rPr lang="en-US" dirty="0">
                <a:latin typeface="ArialMT"/>
              </a:rPr>
              <a:t>cdc.gov</a:t>
            </a:r>
            <a:endParaRPr lang="en-US" dirty="0"/>
          </a:p>
        </p:txBody>
      </p:sp>
    </p:spTree>
    <p:extLst>
      <p:ext uri="{BB962C8B-B14F-4D97-AF65-F5344CB8AC3E}">
        <p14:creationId xmlns:p14="http://schemas.microsoft.com/office/powerpoint/2010/main" val="147846399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Biosafety Level</a:t>
            </a:r>
          </a:p>
        </p:txBody>
      </p:sp>
      <p:sp>
        <p:nvSpPr>
          <p:cNvPr id="3" name="Content Placeholder 2"/>
          <p:cNvSpPr>
            <a:spLocks noGrp="1"/>
          </p:cNvSpPr>
          <p:nvPr>
            <p:ph idx="1"/>
          </p:nvPr>
        </p:nvSpPr>
        <p:spPr>
          <a:xfrm>
            <a:off x="838200" y="1825625"/>
            <a:ext cx="4807857" cy="4351338"/>
          </a:xfrm>
        </p:spPr>
        <p:txBody>
          <a:bodyPr>
            <a:normAutofit/>
          </a:bodyPr>
          <a:lstStyle/>
          <a:p>
            <a:pPr marL="0" indent="0">
              <a:buNone/>
            </a:pPr>
            <a:r>
              <a:rPr lang="en-US" dirty="0"/>
              <a:t>REMEMBER!!</a:t>
            </a:r>
          </a:p>
          <a:p>
            <a:pPr marL="0" indent="0">
              <a:buNone/>
            </a:pPr>
            <a:r>
              <a:rPr lang="en-US" dirty="0"/>
              <a:t>• An organism may have a suggested minimum biosafety level;</a:t>
            </a:r>
          </a:p>
          <a:p>
            <a:pPr marL="0" indent="0">
              <a:buNone/>
            </a:pPr>
            <a:r>
              <a:rPr lang="en-US" dirty="0"/>
              <a:t>• A combination of organism and practice are assigned a biosafety level.</a:t>
            </a:r>
          </a:p>
          <a:p>
            <a:pPr marL="0" indent="0">
              <a:buNone/>
            </a:pPr>
            <a:r>
              <a:rPr lang="en-US" dirty="0"/>
              <a:t>• Perform risk assessment to determine biosafety level.</a:t>
            </a:r>
          </a:p>
        </p:txBody>
      </p:sp>
      <p:pic>
        <p:nvPicPr>
          <p:cNvPr id="4" name="Picture 3"/>
          <p:cNvPicPr>
            <a:picLocks noChangeAspect="1"/>
          </p:cNvPicPr>
          <p:nvPr/>
        </p:nvPicPr>
        <p:blipFill>
          <a:blip r:embed="rId2"/>
          <a:stretch>
            <a:fillRect/>
          </a:stretch>
        </p:blipFill>
        <p:spPr>
          <a:xfrm>
            <a:off x="7311304" y="1415142"/>
            <a:ext cx="4652904" cy="4984485"/>
          </a:xfrm>
          <a:prstGeom prst="rect">
            <a:avLst/>
          </a:prstGeom>
        </p:spPr>
      </p:pic>
    </p:spTree>
    <p:extLst>
      <p:ext uri="{BB962C8B-B14F-4D97-AF65-F5344CB8AC3E}">
        <p14:creationId xmlns:p14="http://schemas.microsoft.com/office/powerpoint/2010/main" val="267967650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Risk Assessment</a:t>
            </a:r>
          </a:p>
        </p:txBody>
      </p:sp>
      <p:sp>
        <p:nvSpPr>
          <p:cNvPr id="3" name="Content Placeholder 2"/>
          <p:cNvSpPr>
            <a:spLocks noGrp="1"/>
          </p:cNvSpPr>
          <p:nvPr>
            <p:ph idx="1"/>
          </p:nvPr>
        </p:nvSpPr>
        <p:spPr>
          <a:xfrm>
            <a:off x="838200" y="1825625"/>
            <a:ext cx="4546600" cy="4351338"/>
          </a:xfrm>
        </p:spPr>
        <p:txBody>
          <a:bodyPr>
            <a:normAutofit lnSpcReduction="10000"/>
          </a:bodyPr>
          <a:lstStyle/>
          <a:p>
            <a:r>
              <a:rPr lang="en-US" dirty="0"/>
              <a:t>Agent Hazards</a:t>
            </a:r>
          </a:p>
          <a:p>
            <a:pPr lvl="1">
              <a:buFont typeface="Wingdings" panose="05000000000000000000" pitchFamily="2" charset="2"/>
              <a:buChar char="Ø"/>
            </a:pPr>
            <a:r>
              <a:rPr lang="en-US" dirty="0"/>
              <a:t>Pathogenicity of agent.</a:t>
            </a:r>
          </a:p>
          <a:p>
            <a:pPr lvl="1">
              <a:buFont typeface="Wingdings" panose="05000000000000000000" pitchFamily="2" charset="2"/>
              <a:buChar char="Ø"/>
            </a:pPr>
            <a:r>
              <a:rPr lang="en-US" dirty="0"/>
              <a:t>Recommended minimum BSL?</a:t>
            </a:r>
          </a:p>
          <a:p>
            <a:r>
              <a:rPr lang="en-US" dirty="0"/>
              <a:t>Laboratory Procedure hazards.</a:t>
            </a:r>
          </a:p>
          <a:p>
            <a:pPr lvl="1">
              <a:buFont typeface="Wingdings" panose="05000000000000000000" pitchFamily="2" charset="2"/>
              <a:buChar char="Ø"/>
            </a:pPr>
            <a:r>
              <a:rPr lang="en-US" dirty="0"/>
              <a:t>Aerosol generation.</a:t>
            </a:r>
          </a:p>
          <a:p>
            <a:pPr lvl="1">
              <a:buFont typeface="Wingdings" panose="05000000000000000000" pitchFamily="2" charset="2"/>
              <a:buChar char="Ø"/>
            </a:pPr>
            <a:r>
              <a:rPr lang="en-US" dirty="0"/>
              <a:t>Large quantities.</a:t>
            </a:r>
          </a:p>
          <a:p>
            <a:pPr lvl="1">
              <a:buFont typeface="Wingdings" panose="05000000000000000000" pitchFamily="2" charset="2"/>
              <a:buChar char="Ø"/>
            </a:pPr>
            <a:r>
              <a:rPr lang="en-US" dirty="0"/>
              <a:t>Animals.</a:t>
            </a:r>
          </a:p>
          <a:p>
            <a:pPr lvl="1">
              <a:buFont typeface="Wingdings" panose="05000000000000000000" pitchFamily="2" charset="2"/>
              <a:buChar char="Ø"/>
            </a:pPr>
            <a:r>
              <a:rPr lang="en-US" dirty="0"/>
              <a:t>Skill/experience of personnel.</a:t>
            </a:r>
          </a:p>
        </p:txBody>
      </p:sp>
      <p:pic>
        <p:nvPicPr>
          <p:cNvPr id="4" name="Picture 3"/>
          <p:cNvPicPr>
            <a:picLocks noChangeAspect="1"/>
          </p:cNvPicPr>
          <p:nvPr/>
        </p:nvPicPr>
        <p:blipFill>
          <a:blip r:embed="rId2"/>
          <a:stretch>
            <a:fillRect/>
          </a:stretch>
        </p:blipFill>
        <p:spPr>
          <a:xfrm>
            <a:off x="5375946" y="2199275"/>
            <a:ext cx="5392243" cy="3977688"/>
          </a:xfrm>
          <a:prstGeom prst="rect">
            <a:avLst/>
          </a:prstGeom>
        </p:spPr>
      </p:pic>
    </p:spTree>
    <p:extLst>
      <p:ext uri="{BB962C8B-B14F-4D97-AF65-F5344CB8AC3E}">
        <p14:creationId xmlns:p14="http://schemas.microsoft.com/office/powerpoint/2010/main" val="32420786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Items in the Biosafety Manual</a:t>
            </a:r>
          </a:p>
        </p:txBody>
      </p:sp>
      <p:sp>
        <p:nvSpPr>
          <p:cNvPr id="3" name="Content Placeholder 2"/>
          <p:cNvSpPr>
            <a:spLocks noGrp="1"/>
          </p:cNvSpPr>
          <p:nvPr>
            <p:ph idx="1"/>
          </p:nvPr>
        </p:nvSpPr>
        <p:spPr>
          <a:xfrm>
            <a:off x="838200" y="1825625"/>
            <a:ext cx="5519057" cy="4351338"/>
          </a:xfrm>
        </p:spPr>
        <p:txBody>
          <a:bodyPr/>
          <a:lstStyle/>
          <a:p>
            <a:r>
              <a:rPr lang="en-US" sz="4000" dirty="0"/>
              <a:t>General</a:t>
            </a:r>
          </a:p>
          <a:p>
            <a:pPr lvl="1">
              <a:buFont typeface="Wingdings" panose="05000000000000000000" pitchFamily="2" charset="2"/>
              <a:buChar char="Ø"/>
            </a:pPr>
            <a:r>
              <a:rPr lang="en-US" sz="3200" dirty="0"/>
              <a:t>Hands away from face, hair up.</a:t>
            </a:r>
          </a:p>
          <a:p>
            <a:pPr lvl="1">
              <a:buFont typeface="Wingdings" panose="05000000000000000000" pitchFamily="2" charset="2"/>
              <a:buChar char="Ø"/>
            </a:pPr>
            <a:r>
              <a:rPr lang="en-US" sz="3200" dirty="0"/>
              <a:t>No personal items (cell phone, </a:t>
            </a:r>
            <a:r>
              <a:rPr lang="en-US" sz="3200" dirty="0" err="1"/>
              <a:t>Ipad</a:t>
            </a:r>
            <a:r>
              <a:rPr lang="en-US" sz="3200" dirty="0"/>
              <a:t>) in lab.</a:t>
            </a:r>
          </a:p>
          <a:p>
            <a:pPr lvl="1">
              <a:buFont typeface="Wingdings" panose="05000000000000000000" pitchFamily="2" charset="2"/>
              <a:buChar char="Ø"/>
            </a:pPr>
            <a:r>
              <a:rPr lang="en-US" sz="3200" dirty="0"/>
              <a:t>No dangly jewelry, bulky clothing.</a:t>
            </a:r>
          </a:p>
          <a:p>
            <a:pPr lvl="1">
              <a:buFont typeface="Wingdings" panose="05000000000000000000" pitchFamily="2" charset="2"/>
              <a:buChar char="Ø"/>
            </a:pPr>
            <a:r>
              <a:rPr lang="en-US" sz="3200" dirty="0"/>
              <a:t>WASH HANDS.</a:t>
            </a:r>
          </a:p>
        </p:txBody>
      </p:sp>
      <p:pic>
        <p:nvPicPr>
          <p:cNvPr id="4" name="Picture 3"/>
          <p:cNvPicPr>
            <a:picLocks noChangeAspect="1"/>
          </p:cNvPicPr>
          <p:nvPr/>
        </p:nvPicPr>
        <p:blipFill>
          <a:blip r:embed="rId2"/>
          <a:stretch>
            <a:fillRect/>
          </a:stretch>
        </p:blipFill>
        <p:spPr>
          <a:xfrm>
            <a:off x="8114362" y="2774265"/>
            <a:ext cx="3239438" cy="2454058"/>
          </a:xfrm>
          <a:prstGeom prst="rect">
            <a:avLst/>
          </a:prstGeom>
        </p:spPr>
      </p:pic>
    </p:spTree>
    <p:extLst>
      <p:ext uri="{BB962C8B-B14F-4D97-AF65-F5344CB8AC3E}">
        <p14:creationId xmlns:p14="http://schemas.microsoft.com/office/powerpoint/2010/main" val="30199441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Items in the Biosafety Manual</a:t>
            </a:r>
          </a:p>
        </p:txBody>
      </p:sp>
      <p:sp>
        <p:nvSpPr>
          <p:cNvPr id="3" name="Content Placeholder 2"/>
          <p:cNvSpPr>
            <a:spLocks noGrp="1"/>
          </p:cNvSpPr>
          <p:nvPr>
            <p:ph idx="1"/>
          </p:nvPr>
        </p:nvSpPr>
        <p:spPr>
          <a:xfrm>
            <a:off x="838200" y="1825625"/>
            <a:ext cx="5519057" cy="4351338"/>
          </a:xfrm>
        </p:spPr>
        <p:txBody>
          <a:bodyPr/>
          <a:lstStyle/>
          <a:p>
            <a:r>
              <a:rPr lang="en-US" sz="4000" dirty="0"/>
              <a:t>Housekeeping</a:t>
            </a:r>
          </a:p>
          <a:p>
            <a:pPr lvl="1">
              <a:buFont typeface="Wingdings" panose="05000000000000000000" pitchFamily="2" charset="2"/>
              <a:buChar char="Ø"/>
            </a:pPr>
            <a:r>
              <a:rPr lang="en-US" sz="3200" dirty="0"/>
              <a:t>Keep lab tidy.</a:t>
            </a:r>
          </a:p>
          <a:p>
            <a:pPr lvl="1">
              <a:buFont typeface="Wingdings" panose="05000000000000000000" pitchFamily="2" charset="2"/>
              <a:buChar char="Ø"/>
            </a:pPr>
            <a:r>
              <a:rPr lang="en-US" sz="3200" dirty="0"/>
              <a:t>Decontaminate regularly.</a:t>
            </a:r>
          </a:p>
          <a:p>
            <a:pPr lvl="2">
              <a:buFont typeface="Wingdings" panose="05000000000000000000" pitchFamily="2" charset="2"/>
              <a:buChar char="ü"/>
            </a:pPr>
            <a:r>
              <a:rPr lang="en-US" sz="2800" dirty="0"/>
              <a:t>Before work.</a:t>
            </a:r>
          </a:p>
          <a:p>
            <a:pPr lvl="2">
              <a:buFont typeface="Wingdings" panose="05000000000000000000" pitchFamily="2" charset="2"/>
              <a:buChar char="ü"/>
            </a:pPr>
            <a:r>
              <a:rPr lang="en-US" sz="2800" dirty="0"/>
              <a:t>After a spill.</a:t>
            </a:r>
          </a:p>
          <a:p>
            <a:pPr lvl="2">
              <a:buFont typeface="Wingdings" panose="05000000000000000000" pitchFamily="2" charset="2"/>
              <a:buChar char="ü"/>
            </a:pPr>
            <a:r>
              <a:rPr lang="en-US" sz="2800" dirty="0"/>
              <a:t>After completing work.</a:t>
            </a:r>
          </a:p>
          <a:p>
            <a:pPr lvl="1">
              <a:buFont typeface="Wingdings" panose="05000000000000000000" pitchFamily="2" charset="2"/>
              <a:buChar char="Ø"/>
            </a:pPr>
            <a:r>
              <a:rPr lang="en-US" sz="3200" dirty="0"/>
              <a:t>Label things properly.</a:t>
            </a:r>
          </a:p>
        </p:txBody>
      </p:sp>
      <p:pic>
        <p:nvPicPr>
          <p:cNvPr id="4" name="Picture 3"/>
          <p:cNvPicPr>
            <a:picLocks noChangeAspect="1"/>
          </p:cNvPicPr>
          <p:nvPr/>
        </p:nvPicPr>
        <p:blipFill>
          <a:blip r:embed="rId2"/>
          <a:stretch>
            <a:fillRect/>
          </a:stretch>
        </p:blipFill>
        <p:spPr>
          <a:xfrm>
            <a:off x="8114362" y="2774265"/>
            <a:ext cx="3239438" cy="2454058"/>
          </a:xfrm>
          <a:prstGeom prst="rect">
            <a:avLst/>
          </a:prstGeom>
        </p:spPr>
      </p:pic>
    </p:spTree>
    <p:extLst>
      <p:ext uri="{BB962C8B-B14F-4D97-AF65-F5344CB8AC3E}">
        <p14:creationId xmlns:p14="http://schemas.microsoft.com/office/powerpoint/2010/main" val="39341901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Minimize Aerosols</a:t>
            </a:r>
          </a:p>
        </p:txBody>
      </p:sp>
      <p:sp>
        <p:nvSpPr>
          <p:cNvPr id="3" name="Content Placeholder 2"/>
          <p:cNvSpPr>
            <a:spLocks noGrp="1"/>
          </p:cNvSpPr>
          <p:nvPr>
            <p:ph idx="1"/>
          </p:nvPr>
        </p:nvSpPr>
        <p:spPr>
          <a:xfrm>
            <a:off x="838200" y="1825625"/>
            <a:ext cx="5925457" cy="4351338"/>
          </a:xfrm>
        </p:spPr>
        <p:txBody>
          <a:bodyPr/>
          <a:lstStyle/>
          <a:p>
            <a:r>
              <a:rPr lang="en-US" dirty="0"/>
              <a:t>Pipettes</a:t>
            </a:r>
          </a:p>
          <a:p>
            <a:pPr lvl="1">
              <a:buFont typeface="Wingdings" panose="05000000000000000000" pitchFamily="2" charset="2"/>
              <a:buChar char="Ø"/>
            </a:pPr>
            <a:r>
              <a:rPr lang="en-US" dirty="0"/>
              <a:t>Mechanical pipetting only.</a:t>
            </a:r>
          </a:p>
          <a:p>
            <a:pPr lvl="1">
              <a:buFont typeface="Wingdings" panose="05000000000000000000" pitchFamily="2" charset="2"/>
              <a:buChar char="Ø"/>
            </a:pPr>
            <a:r>
              <a:rPr lang="en-US" dirty="0"/>
              <a:t>NEVER mouth-pipette.</a:t>
            </a:r>
          </a:p>
          <a:p>
            <a:pPr lvl="1">
              <a:buFont typeface="Wingdings" panose="05000000000000000000" pitchFamily="2" charset="2"/>
              <a:buChar char="Ø"/>
            </a:pPr>
            <a:r>
              <a:rPr lang="en-US" dirty="0"/>
              <a:t>Discard horizontally (in the biosafety cabinet).</a:t>
            </a:r>
          </a:p>
        </p:txBody>
      </p:sp>
      <p:pic>
        <p:nvPicPr>
          <p:cNvPr id="4" name="Picture 3"/>
          <p:cNvPicPr>
            <a:picLocks noChangeAspect="1"/>
          </p:cNvPicPr>
          <p:nvPr/>
        </p:nvPicPr>
        <p:blipFill>
          <a:blip r:embed="rId2"/>
          <a:stretch>
            <a:fillRect/>
          </a:stretch>
        </p:blipFill>
        <p:spPr>
          <a:xfrm>
            <a:off x="7709503" y="1342543"/>
            <a:ext cx="3644297" cy="4834420"/>
          </a:xfrm>
          <a:prstGeom prst="rect">
            <a:avLst/>
          </a:prstGeom>
        </p:spPr>
      </p:pic>
    </p:spTree>
    <p:extLst>
      <p:ext uri="{BB962C8B-B14F-4D97-AF65-F5344CB8AC3E}">
        <p14:creationId xmlns:p14="http://schemas.microsoft.com/office/powerpoint/2010/main" val="21054159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solidFill>
                  <a:schemeClr val="accent2"/>
                </a:solidFill>
              </a:rPr>
              <a:t>Biosafety in Microbiological and Biomedical laboratories</a:t>
            </a:r>
          </a:p>
        </p:txBody>
      </p:sp>
      <p:pic>
        <p:nvPicPr>
          <p:cNvPr id="4" name="Content Placeholder 3"/>
          <p:cNvPicPr>
            <a:picLocks noGrp="1" noChangeAspect="1"/>
          </p:cNvPicPr>
          <p:nvPr>
            <p:ph idx="1"/>
          </p:nvPr>
        </p:nvPicPr>
        <p:blipFill>
          <a:blip r:embed="rId2"/>
          <a:stretch>
            <a:fillRect/>
          </a:stretch>
        </p:blipFill>
        <p:spPr>
          <a:xfrm>
            <a:off x="8920065" y="2341906"/>
            <a:ext cx="2433735" cy="3692000"/>
          </a:xfrm>
          <a:prstGeom prst="rect">
            <a:avLst/>
          </a:prstGeom>
        </p:spPr>
      </p:pic>
      <p:sp>
        <p:nvSpPr>
          <p:cNvPr id="5" name="TextBox 4"/>
          <p:cNvSpPr txBox="1"/>
          <p:nvPr/>
        </p:nvSpPr>
        <p:spPr>
          <a:xfrm>
            <a:off x="838200" y="1801484"/>
            <a:ext cx="7708641" cy="4401205"/>
          </a:xfrm>
          <a:prstGeom prst="rect">
            <a:avLst/>
          </a:prstGeom>
          <a:noFill/>
        </p:spPr>
        <p:txBody>
          <a:bodyPr wrap="square" rtlCol="0">
            <a:spAutoFit/>
          </a:bodyPr>
          <a:lstStyle/>
          <a:p>
            <a:r>
              <a:rPr lang="en-US" sz="4000" dirty="0"/>
              <a:t>Use CDC/NIH guidelines for working with biohazardous</a:t>
            </a:r>
          </a:p>
          <a:p>
            <a:r>
              <a:rPr lang="en-US" sz="4000" dirty="0"/>
              <a:t>materials.</a:t>
            </a:r>
          </a:p>
          <a:p>
            <a:r>
              <a:rPr lang="en-US" sz="4000" dirty="0"/>
              <a:t>5th edition currently available</a:t>
            </a:r>
          </a:p>
          <a:p>
            <a:pPr lvl="1"/>
            <a:r>
              <a:rPr lang="en-US" sz="4000" dirty="0"/>
              <a:t>– www.cdc.gov/od/ohs</a:t>
            </a:r>
          </a:p>
          <a:p>
            <a:r>
              <a:rPr lang="en-US" sz="4000" dirty="0"/>
              <a:t>Describes levels of containment for four hazard levels.</a:t>
            </a:r>
          </a:p>
        </p:txBody>
      </p:sp>
    </p:spTree>
    <p:extLst>
      <p:ext uri="{BB962C8B-B14F-4D97-AF65-F5344CB8AC3E}">
        <p14:creationId xmlns:p14="http://schemas.microsoft.com/office/powerpoint/2010/main" val="111057285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Minimize Aerosols</a:t>
            </a:r>
          </a:p>
        </p:txBody>
      </p:sp>
      <p:sp>
        <p:nvSpPr>
          <p:cNvPr id="3" name="Content Placeholder 2"/>
          <p:cNvSpPr>
            <a:spLocks noGrp="1"/>
          </p:cNvSpPr>
          <p:nvPr>
            <p:ph idx="1"/>
          </p:nvPr>
        </p:nvSpPr>
        <p:spPr>
          <a:xfrm>
            <a:off x="838200" y="1825625"/>
            <a:ext cx="5925457" cy="4351338"/>
          </a:xfrm>
        </p:spPr>
        <p:txBody>
          <a:bodyPr/>
          <a:lstStyle/>
          <a:p>
            <a:r>
              <a:rPr lang="en-US" dirty="0"/>
              <a:t>Centrifuges</a:t>
            </a:r>
          </a:p>
          <a:p>
            <a:pPr lvl="1">
              <a:buFont typeface="Wingdings" panose="05000000000000000000" pitchFamily="2" charset="2"/>
              <a:buChar char="Ø"/>
            </a:pPr>
            <a:r>
              <a:rPr lang="en-US" dirty="0"/>
              <a:t>Use sealed rotors or cups.</a:t>
            </a:r>
          </a:p>
          <a:p>
            <a:pPr lvl="1">
              <a:buFont typeface="Wingdings" panose="05000000000000000000" pitchFamily="2" charset="2"/>
              <a:buChar char="Ø"/>
            </a:pPr>
            <a:r>
              <a:rPr lang="en-US" dirty="0"/>
              <a:t>Open rotors in the Biosafety Cabinet.</a:t>
            </a:r>
          </a:p>
          <a:p>
            <a:pPr lvl="1">
              <a:buFont typeface="Wingdings" panose="05000000000000000000" pitchFamily="2" charset="2"/>
              <a:buChar char="Ø"/>
            </a:pPr>
            <a:r>
              <a:rPr lang="en-US" dirty="0"/>
              <a:t>Make sure equipment is well maintained.</a:t>
            </a:r>
          </a:p>
        </p:txBody>
      </p:sp>
      <p:pic>
        <p:nvPicPr>
          <p:cNvPr id="5" name="Picture 4"/>
          <p:cNvPicPr>
            <a:picLocks noChangeAspect="1"/>
          </p:cNvPicPr>
          <p:nvPr/>
        </p:nvPicPr>
        <p:blipFill>
          <a:blip r:embed="rId2"/>
          <a:stretch>
            <a:fillRect/>
          </a:stretch>
        </p:blipFill>
        <p:spPr>
          <a:xfrm>
            <a:off x="6569117" y="1266791"/>
            <a:ext cx="5366954" cy="3457609"/>
          </a:xfrm>
          <a:prstGeom prst="rect">
            <a:avLst/>
          </a:prstGeom>
        </p:spPr>
      </p:pic>
    </p:spTree>
    <p:extLst>
      <p:ext uri="{BB962C8B-B14F-4D97-AF65-F5344CB8AC3E}">
        <p14:creationId xmlns:p14="http://schemas.microsoft.com/office/powerpoint/2010/main" val="119576309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Minimize Aerosols</a:t>
            </a:r>
          </a:p>
        </p:txBody>
      </p:sp>
      <p:sp>
        <p:nvSpPr>
          <p:cNvPr id="3" name="Content Placeholder 2"/>
          <p:cNvSpPr>
            <a:spLocks noGrp="1"/>
          </p:cNvSpPr>
          <p:nvPr>
            <p:ph idx="1"/>
          </p:nvPr>
        </p:nvSpPr>
        <p:spPr>
          <a:xfrm>
            <a:off x="838200" y="1825625"/>
            <a:ext cx="5925457" cy="4351338"/>
          </a:xfrm>
        </p:spPr>
        <p:txBody>
          <a:bodyPr/>
          <a:lstStyle/>
          <a:p>
            <a:r>
              <a:rPr lang="en-US" dirty="0"/>
              <a:t>Mixing done in capped containers, opened in the Biological Safety Cabinet.</a:t>
            </a:r>
          </a:p>
          <a:p>
            <a:r>
              <a:rPr lang="en-US" dirty="0"/>
              <a:t>Avoid flaming.</a:t>
            </a:r>
          </a:p>
          <a:p>
            <a:r>
              <a:rPr lang="en-US" dirty="0"/>
              <a:t>Use splash shields, and regularly decontaminate automated equipment.</a:t>
            </a:r>
          </a:p>
          <a:p>
            <a:r>
              <a:rPr lang="en-US" dirty="0"/>
              <a:t>Contain known aerosols.</a:t>
            </a:r>
          </a:p>
        </p:txBody>
      </p:sp>
      <p:pic>
        <p:nvPicPr>
          <p:cNvPr id="4" name="Picture 3"/>
          <p:cNvPicPr>
            <a:picLocks noChangeAspect="1"/>
          </p:cNvPicPr>
          <p:nvPr/>
        </p:nvPicPr>
        <p:blipFill>
          <a:blip r:embed="rId2"/>
          <a:stretch>
            <a:fillRect/>
          </a:stretch>
        </p:blipFill>
        <p:spPr>
          <a:xfrm>
            <a:off x="7709504" y="1342543"/>
            <a:ext cx="2494040" cy="3308522"/>
          </a:xfrm>
          <a:prstGeom prst="rect">
            <a:avLst/>
          </a:prstGeom>
        </p:spPr>
      </p:pic>
      <p:pic>
        <p:nvPicPr>
          <p:cNvPr id="5" name="Picture 4"/>
          <p:cNvPicPr>
            <a:picLocks noChangeAspect="1"/>
          </p:cNvPicPr>
          <p:nvPr/>
        </p:nvPicPr>
        <p:blipFill>
          <a:blip r:embed="rId3"/>
          <a:stretch>
            <a:fillRect/>
          </a:stretch>
        </p:blipFill>
        <p:spPr>
          <a:xfrm>
            <a:off x="5856513" y="4813763"/>
            <a:ext cx="5411477" cy="1363200"/>
          </a:xfrm>
          <a:prstGeom prst="rect">
            <a:avLst/>
          </a:prstGeom>
        </p:spPr>
      </p:pic>
    </p:spTree>
    <p:extLst>
      <p:ext uri="{BB962C8B-B14F-4D97-AF65-F5344CB8AC3E}">
        <p14:creationId xmlns:p14="http://schemas.microsoft.com/office/powerpoint/2010/main" val="208357651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Needles/Sharps</a:t>
            </a:r>
          </a:p>
        </p:txBody>
      </p:sp>
      <p:sp>
        <p:nvSpPr>
          <p:cNvPr id="3" name="Content Placeholder 2"/>
          <p:cNvSpPr>
            <a:spLocks noGrp="1"/>
          </p:cNvSpPr>
          <p:nvPr>
            <p:ph idx="1"/>
          </p:nvPr>
        </p:nvSpPr>
        <p:spPr>
          <a:xfrm>
            <a:off x="838200" y="1825625"/>
            <a:ext cx="5127171" cy="4351338"/>
          </a:xfrm>
        </p:spPr>
        <p:txBody>
          <a:bodyPr/>
          <a:lstStyle/>
          <a:p>
            <a:r>
              <a:rPr lang="en-US" dirty="0"/>
              <a:t>Use plastic ware whenever possible. </a:t>
            </a:r>
          </a:p>
          <a:p>
            <a:r>
              <a:rPr lang="en-US" dirty="0"/>
              <a:t>Use needles only when required.</a:t>
            </a:r>
          </a:p>
          <a:p>
            <a:r>
              <a:rPr lang="en-US" dirty="0"/>
              <a:t>Discard all  biologically contaminated sharps in a red sharps container.</a:t>
            </a:r>
          </a:p>
          <a:p>
            <a:r>
              <a:rPr lang="en-US" dirty="0"/>
              <a:t>Use tongs or dustpan for broken glassware. </a:t>
            </a:r>
          </a:p>
        </p:txBody>
      </p:sp>
      <p:pic>
        <p:nvPicPr>
          <p:cNvPr id="4" name="Picture 3"/>
          <p:cNvPicPr>
            <a:picLocks noChangeAspect="1"/>
          </p:cNvPicPr>
          <p:nvPr/>
        </p:nvPicPr>
        <p:blipFill>
          <a:blip r:embed="rId2"/>
          <a:stretch>
            <a:fillRect/>
          </a:stretch>
        </p:blipFill>
        <p:spPr>
          <a:xfrm>
            <a:off x="7493764" y="733286"/>
            <a:ext cx="4228891" cy="2964635"/>
          </a:xfrm>
          <a:prstGeom prst="rect">
            <a:avLst/>
          </a:prstGeom>
        </p:spPr>
      </p:pic>
      <p:pic>
        <p:nvPicPr>
          <p:cNvPr id="5" name="Picture 4"/>
          <p:cNvPicPr>
            <a:picLocks noChangeAspect="1"/>
          </p:cNvPicPr>
          <p:nvPr/>
        </p:nvPicPr>
        <p:blipFill>
          <a:blip r:embed="rId3"/>
          <a:stretch>
            <a:fillRect/>
          </a:stretch>
        </p:blipFill>
        <p:spPr>
          <a:xfrm>
            <a:off x="7493764" y="3697921"/>
            <a:ext cx="4228891" cy="2805612"/>
          </a:xfrm>
          <a:prstGeom prst="rect">
            <a:avLst/>
          </a:prstGeom>
        </p:spPr>
      </p:pic>
    </p:spTree>
    <p:extLst>
      <p:ext uri="{BB962C8B-B14F-4D97-AF65-F5344CB8AC3E}">
        <p14:creationId xmlns:p14="http://schemas.microsoft.com/office/powerpoint/2010/main" val="82680276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Spill Cleanup</a:t>
            </a:r>
          </a:p>
        </p:txBody>
      </p:sp>
      <p:sp>
        <p:nvSpPr>
          <p:cNvPr id="3" name="Content Placeholder 2"/>
          <p:cNvSpPr>
            <a:spLocks noGrp="1"/>
          </p:cNvSpPr>
          <p:nvPr>
            <p:ph idx="1"/>
          </p:nvPr>
        </p:nvSpPr>
        <p:spPr>
          <a:xfrm>
            <a:off x="838200" y="1825625"/>
            <a:ext cx="5344886" cy="4351338"/>
          </a:xfrm>
        </p:spPr>
        <p:txBody>
          <a:bodyPr>
            <a:normAutofit fontScale="85000" lnSpcReduction="10000"/>
          </a:bodyPr>
          <a:lstStyle/>
          <a:p>
            <a:r>
              <a:rPr lang="en-US" dirty="0"/>
              <a:t>Outside the Biological Safety Cabinet</a:t>
            </a:r>
          </a:p>
          <a:p>
            <a:pPr lvl="1">
              <a:buFont typeface="Wingdings" panose="05000000000000000000" pitchFamily="2" charset="2"/>
              <a:buChar char="Ø"/>
            </a:pPr>
            <a:r>
              <a:rPr lang="en-US" dirty="0"/>
              <a:t>Try not to inhale.</a:t>
            </a:r>
          </a:p>
          <a:p>
            <a:pPr lvl="1">
              <a:buFont typeface="Wingdings" panose="05000000000000000000" pitchFamily="2" charset="2"/>
              <a:buChar char="Ø"/>
            </a:pPr>
            <a:r>
              <a:rPr lang="en-US" dirty="0"/>
              <a:t>Leave the area, notify everyone of the spill.</a:t>
            </a:r>
          </a:p>
          <a:p>
            <a:pPr lvl="1">
              <a:buFont typeface="Wingdings" panose="05000000000000000000" pitchFamily="2" charset="2"/>
              <a:buChar char="Ø"/>
            </a:pPr>
            <a:r>
              <a:rPr lang="en-US" dirty="0"/>
              <a:t>Remove contaminated PPE, wash ands and face.</a:t>
            </a:r>
          </a:p>
          <a:p>
            <a:pPr lvl="1">
              <a:buFont typeface="Wingdings" panose="05000000000000000000" pitchFamily="2" charset="2"/>
              <a:buChar char="Ø"/>
            </a:pPr>
            <a:r>
              <a:rPr lang="en-US" dirty="0"/>
              <a:t>Close the door, put up do-not-enter sign. </a:t>
            </a:r>
          </a:p>
          <a:p>
            <a:pPr lvl="1">
              <a:buFont typeface="Wingdings" panose="05000000000000000000" pitchFamily="2" charset="2"/>
              <a:buChar char="Ø"/>
            </a:pPr>
            <a:r>
              <a:rPr lang="en-US" dirty="0"/>
              <a:t>Get Help.</a:t>
            </a:r>
          </a:p>
          <a:p>
            <a:pPr lvl="1">
              <a:buFont typeface="Wingdings" panose="05000000000000000000" pitchFamily="2" charset="2"/>
              <a:buChar char="Ø"/>
            </a:pPr>
            <a:r>
              <a:rPr lang="en-US" dirty="0"/>
              <a:t>After 30 minutes, put on fresh PPE, re-enter the room.</a:t>
            </a:r>
          </a:p>
          <a:p>
            <a:pPr lvl="1">
              <a:buFont typeface="Wingdings" panose="05000000000000000000" pitchFamily="2" charset="2"/>
              <a:buChar char="Ø"/>
            </a:pPr>
            <a:r>
              <a:rPr lang="en-US" dirty="0"/>
              <a:t>Cover the spill with absorbent material</a:t>
            </a:r>
          </a:p>
          <a:p>
            <a:pPr lvl="1">
              <a:buFont typeface="Wingdings" panose="05000000000000000000" pitchFamily="2" charset="2"/>
              <a:buChar char="Ø"/>
            </a:pPr>
            <a:r>
              <a:rPr lang="en-US" dirty="0"/>
              <a:t>Pour (don’t spray!) disinfectant.</a:t>
            </a:r>
          </a:p>
          <a:p>
            <a:pPr lvl="1">
              <a:buFont typeface="Wingdings" panose="05000000000000000000" pitchFamily="2" charset="2"/>
              <a:buChar char="Ø"/>
            </a:pPr>
            <a:r>
              <a:rPr lang="en-US" dirty="0"/>
              <a:t>Allow contact time.</a:t>
            </a:r>
          </a:p>
          <a:p>
            <a:pPr lvl="1">
              <a:buFont typeface="Wingdings" panose="05000000000000000000" pitchFamily="2" charset="2"/>
              <a:buChar char="Ø"/>
            </a:pPr>
            <a:r>
              <a:rPr lang="en-US" dirty="0"/>
              <a:t>Disinfect equipment, clean up other mess.</a:t>
            </a:r>
          </a:p>
          <a:p>
            <a:pPr lvl="1">
              <a:buFont typeface="Wingdings" panose="05000000000000000000" pitchFamily="2" charset="2"/>
              <a:buChar char="Ø"/>
            </a:pPr>
            <a:r>
              <a:rPr lang="en-US" dirty="0"/>
              <a:t>Wipe up, properly discard absorbed spill. </a:t>
            </a:r>
          </a:p>
          <a:p>
            <a:pPr lvl="1">
              <a:buFont typeface="Wingdings" panose="05000000000000000000" pitchFamily="2" charset="2"/>
              <a:buChar char="Ø"/>
            </a:pPr>
            <a:endParaRPr lang="en-US" dirty="0"/>
          </a:p>
        </p:txBody>
      </p:sp>
      <p:pic>
        <p:nvPicPr>
          <p:cNvPr id="4" name="Picture 3"/>
          <p:cNvPicPr>
            <a:picLocks noChangeAspect="1"/>
          </p:cNvPicPr>
          <p:nvPr/>
        </p:nvPicPr>
        <p:blipFill>
          <a:blip r:embed="rId2"/>
          <a:stretch>
            <a:fillRect/>
          </a:stretch>
        </p:blipFill>
        <p:spPr>
          <a:xfrm>
            <a:off x="7075714" y="932429"/>
            <a:ext cx="4587701" cy="5244534"/>
          </a:xfrm>
          <a:prstGeom prst="rect">
            <a:avLst/>
          </a:prstGeom>
        </p:spPr>
      </p:pic>
    </p:spTree>
    <p:extLst>
      <p:ext uri="{BB962C8B-B14F-4D97-AF65-F5344CB8AC3E}">
        <p14:creationId xmlns:p14="http://schemas.microsoft.com/office/powerpoint/2010/main" val="305475721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Biological Safety Cabinet Spill Cleanup</a:t>
            </a:r>
          </a:p>
        </p:txBody>
      </p:sp>
      <p:sp>
        <p:nvSpPr>
          <p:cNvPr id="3" name="Content Placeholder 2"/>
          <p:cNvSpPr>
            <a:spLocks noGrp="1"/>
          </p:cNvSpPr>
          <p:nvPr>
            <p:ph idx="1"/>
          </p:nvPr>
        </p:nvSpPr>
        <p:spPr>
          <a:xfrm>
            <a:off x="838200" y="1825625"/>
            <a:ext cx="7694159" cy="4351338"/>
          </a:xfrm>
        </p:spPr>
        <p:txBody>
          <a:bodyPr>
            <a:normAutofit/>
          </a:bodyPr>
          <a:lstStyle/>
          <a:p>
            <a:r>
              <a:rPr lang="en-US" sz="3600" dirty="0"/>
              <a:t>Inside the Biological Safety Cabinet</a:t>
            </a:r>
          </a:p>
          <a:p>
            <a:pPr lvl="1">
              <a:buFont typeface="Wingdings" panose="05000000000000000000" pitchFamily="2" charset="2"/>
              <a:buChar char="Ø"/>
            </a:pPr>
            <a:r>
              <a:rPr lang="en-US" sz="3200" dirty="0"/>
              <a:t>Cover the spill with paper towels.</a:t>
            </a:r>
          </a:p>
          <a:p>
            <a:pPr lvl="1">
              <a:buFont typeface="Wingdings" panose="05000000000000000000" pitchFamily="2" charset="2"/>
              <a:buChar char="Ø"/>
            </a:pPr>
            <a:r>
              <a:rPr lang="en-US" sz="3200" dirty="0"/>
              <a:t>Pour (don’t spray!) disinfectant.</a:t>
            </a:r>
          </a:p>
          <a:p>
            <a:pPr lvl="1">
              <a:buFont typeface="Wingdings" panose="05000000000000000000" pitchFamily="2" charset="2"/>
              <a:buChar char="Ø"/>
            </a:pPr>
            <a:r>
              <a:rPr lang="en-US" sz="3200" dirty="0"/>
              <a:t>Allow contact time.</a:t>
            </a:r>
          </a:p>
          <a:p>
            <a:pPr lvl="1">
              <a:buFont typeface="Wingdings" panose="05000000000000000000" pitchFamily="2" charset="2"/>
              <a:buChar char="Ø"/>
            </a:pPr>
            <a:r>
              <a:rPr lang="en-US" sz="3200" dirty="0"/>
              <a:t>Wipe up and discard.</a:t>
            </a:r>
          </a:p>
          <a:p>
            <a:pPr lvl="1">
              <a:buFont typeface="Wingdings" panose="05000000000000000000" pitchFamily="2" charset="2"/>
              <a:buChar char="Ø"/>
            </a:pPr>
            <a:r>
              <a:rPr lang="en-US" sz="3200" dirty="0"/>
              <a:t>The Biological Safety Cabinet should run at least 10 minutes afterwards. </a:t>
            </a:r>
          </a:p>
        </p:txBody>
      </p:sp>
      <p:pic>
        <p:nvPicPr>
          <p:cNvPr id="4" name="Picture 3"/>
          <p:cNvPicPr>
            <a:picLocks noChangeAspect="1"/>
          </p:cNvPicPr>
          <p:nvPr/>
        </p:nvPicPr>
        <p:blipFill>
          <a:blip r:embed="rId2"/>
          <a:stretch>
            <a:fillRect/>
          </a:stretch>
        </p:blipFill>
        <p:spPr>
          <a:xfrm>
            <a:off x="8532359" y="4191085"/>
            <a:ext cx="2821441" cy="2120815"/>
          </a:xfrm>
          <a:prstGeom prst="rect">
            <a:avLst/>
          </a:prstGeom>
        </p:spPr>
      </p:pic>
    </p:spTree>
    <p:extLst>
      <p:ext uri="{BB962C8B-B14F-4D97-AF65-F5344CB8AC3E}">
        <p14:creationId xmlns:p14="http://schemas.microsoft.com/office/powerpoint/2010/main" val="5243493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Removing Equipment</a:t>
            </a:r>
          </a:p>
        </p:txBody>
      </p:sp>
      <p:sp>
        <p:nvSpPr>
          <p:cNvPr id="3" name="Content Placeholder 2"/>
          <p:cNvSpPr>
            <a:spLocks noGrp="1"/>
          </p:cNvSpPr>
          <p:nvPr>
            <p:ph idx="1"/>
          </p:nvPr>
        </p:nvSpPr>
        <p:spPr>
          <a:xfrm>
            <a:off x="838200" y="1825625"/>
            <a:ext cx="6535057" cy="4351338"/>
          </a:xfrm>
        </p:spPr>
        <p:txBody>
          <a:bodyPr/>
          <a:lstStyle/>
          <a:p>
            <a:r>
              <a:rPr lang="en-US" dirty="0"/>
              <a:t>Contaminated equipment must be decontaminated before removal from the laboratory. At IIT all equipment in the laboratory is considered contaminated. </a:t>
            </a:r>
          </a:p>
        </p:txBody>
      </p:sp>
      <p:pic>
        <p:nvPicPr>
          <p:cNvPr id="4" name="Picture 3"/>
          <p:cNvPicPr>
            <a:picLocks noChangeAspect="1"/>
          </p:cNvPicPr>
          <p:nvPr/>
        </p:nvPicPr>
        <p:blipFill>
          <a:blip r:embed="rId2"/>
          <a:stretch>
            <a:fillRect/>
          </a:stretch>
        </p:blipFill>
        <p:spPr>
          <a:xfrm>
            <a:off x="8643257" y="531361"/>
            <a:ext cx="3144182" cy="3313333"/>
          </a:xfrm>
          <a:prstGeom prst="rect">
            <a:avLst/>
          </a:prstGeom>
        </p:spPr>
      </p:pic>
      <p:pic>
        <p:nvPicPr>
          <p:cNvPr id="5" name="Picture 4"/>
          <p:cNvPicPr>
            <a:picLocks noChangeAspect="1"/>
          </p:cNvPicPr>
          <p:nvPr/>
        </p:nvPicPr>
        <p:blipFill>
          <a:blip r:embed="rId3"/>
          <a:stretch>
            <a:fillRect/>
          </a:stretch>
        </p:blipFill>
        <p:spPr>
          <a:xfrm>
            <a:off x="838200" y="3565604"/>
            <a:ext cx="4166625" cy="2746296"/>
          </a:xfrm>
          <a:prstGeom prst="rect">
            <a:avLst/>
          </a:prstGeom>
        </p:spPr>
      </p:pic>
      <p:pic>
        <p:nvPicPr>
          <p:cNvPr id="6" name="Picture 5"/>
          <p:cNvPicPr>
            <a:picLocks noChangeAspect="1"/>
          </p:cNvPicPr>
          <p:nvPr/>
        </p:nvPicPr>
        <p:blipFill>
          <a:blip r:embed="rId4"/>
          <a:stretch>
            <a:fillRect/>
          </a:stretch>
        </p:blipFill>
        <p:spPr>
          <a:xfrm>
            <a:off x="7343036" y="3314739"/>
            <a:ext cx="2428875" cy="3248025"/>
          </a:xfrm>
          <a:prstGeom prst="rect">
            <a:avLst/>
          </a:prstGeom>
        </p:spPr>
      </p:pic>
    </p:spTree>
    <p:extLst>
      <p:ext uri="{BB962C8B-B14F-4D97-AF65-F5344CB8AC3E}">
        <p14:creationId xmlns:p14="http://schemas.microsoft.com/office/powerpoint/2010/main" val="169829880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Personal Protective Equipment (PPE)</a:t>
            </a:r>
          </a:p>
        </p:txBody>
      </p:sp>
      <p:sp>
        <p:nvSpPr>
          <p:cNvPr id="3" name="Content Placeholder 2"/>
          <p:cNvSpPr>
            <a:spLocks noGrp="1"/>
          </p:cNvSpPr>
          <p:nvPr>
            <p:ph idx="1"/>
          </p:nvPr>
        </p:nvSpPr>
        <p:spPr>
          <a:xfrm>
            <a:off x="838200" y="1912710"/>
            <a:ext cx="10515600" cy="4351338"/>
          </a:xfrm>
        </p:spPr>
        <p:txBody>
          <a:bodyPr/>
          <a:lstStyle/>
          <a:p>
            <a:r>
              <a:rPr lang="en-US" dirty="0"/>
              <a:t>Reusable PPE ( safety glasses, face shields, etc.) must be disinfected.</a:t>
            </a:r>
          </a:p>
          <a:p>
            <a:r>
              <a:rPr lang="en-US" dirty="0"/>
              <a:t>Disinfectant wipes may be used.</a:t>
            </a:r>
          </a:p>
        </p:txBody>
      </p:sp>
      <p:pic>
        <p:nvPicPr>
          <p:cNvPr id="4" name="Picture 3"/>
          <p:cNvPicPr>
            <a:picLocks noChangeAspect="1"/>
          </p:cNvPicPr>
          <p:nvPr/>
        </p:nvPicPr>
        <p:blipFill>
          <a:blip r:embed="rId2"/>
          <a:stretch>
            <a:fillRect/>
          </a:stretch>
        </p:blipFill>
        <p:spPr>
          <a:xfrm>
            <a:off x="7619999" y="3035073"/>
            <a:ext cx="3369129" cy="2779531"/>
          </a:xfrm>
          <a:prstGeom prst="rect">
            <a:avLst/>
          </a:prstGeom>
        </p:spPr>
      </p:pic>
      <p:pic>
        <p:nvPicPr>
          <p:cNvPr id="5" name="Picture 4"/>
          <p:cNvPicPr>
            <a:picLocks noChangeAspect="1"/>
          </p:cNvPicPr>
          <p:nvPr/>
        </p:nvPicPr>
        <p:blipFill>
          <a:blip r:embed="rId3"/>
          <a:stretch>
            <a:fillRect/>
          </a:stretch>
        </p:blipFill>
        <p:spPr>
          <a:xfrm>
            <a:off x="4669970" y="3237274"/>
            <a:ext cx="2375127" cy="2375127"/>
          </a:xfrm>
          <a:prstGeom prst="rect">
            <a:avLst/>
          </a:prstGeom>
        </p:spPr>
      </p:pic>
      <p:pic>
        <p:nvPicPr>
          <p:cNvPr id="6" name="Picture 5"/>
          <p:cNvPicPr>
            <a:picLocks noChangeAspect="1"/>
          </p:cNvPicPr>
          <p:nvPr/>
        </p:nvPicPr>
        <p:blipFill>
          <a:blip r:embed="rId4"/>
          <a:stretch>
            <a:fillRect/>
          </a:stretch>
        </p:blipFill>
        <p:spPr>
          <a:xfrm>
            <a:off x="838200" y="3035073"/>
            <a:ext cx="2771775" cy="2771775"/>
          </a:xfrm>
          <a:prstGeom prst="rect">
            <a:avLst/>
          </a:prstGeom>
        </p:spPr>
      </p:pic>
    </p:spTree>
    <p:extLst>
      <p:ext uri="{BB962C8B-B14F-4D97-AF65-F5344CB8AC3E}">
        <p14:creationId xmlns:p14="http://schemas.microsoft.com/office/powerpoint/2010/main" val="31552786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Reminder: Don’t Forget to Check Gloves Before Wearing!</a:t>
            </a:r>
          </a:p>
        </p:txBody>
      </p:sp>
      <p:sp>
        <p:nvSpPr>
          <p:cNvPr id="3" name="Content Placeholder 2"/>
          <p:cNvSpPr>
            <a:spLocks noGrp="1"/>
          </p:cNvSpPr>
          <p:nvPr>
            <p:ph idx="1"/>
          </p:nvPr>
        </p:nvSpPr>
        <p:spPr/>
        <p:txBody>
          <a:bodyPr/>
          <a:lstStyle/>
          <a:p>
            <a:r>
              <a:rPr lang="en-US" dirty="0"/>
              <a:t>Are they the proper type?</a:t>
            </a:r>
          </a:p>
          <a:p>
            <a:r>
              <a:rPr lang="en-US" dirty="0"/>
              <a:t>Are they torn?</a:t>
            </a:r>
          </a:p>
          <a:p>
            <a:r>
              <a:rPr lang="en-US" dirty="0"/>
              <a:t>If they are disposable, assure that they are not reused. Disposables should be discarded after they have been removed from a workers hands.</a:t>
            </a:r>
          </a:p>
          <a:p>
            <a:endParaRPr lang="en-US" dirty="0"/>
          </a:p>
        </p:txBody>
      </p:sp>
      <p:pic>
        <p:nvPicPr>
          <p:cNvPr id="4" name="Picture 3"/>
          <p:cNvPicPr>
            <a:picLocks noChangeAspect="1"/>
          </p:cNvPicPr>
          <p:nvPr/>
        </p:nvPicPr>
        <p:blipFill>
          <a:blip r:embed="rId2"/>
          <a:stretch>
            <a:fillRect/>
          </a:stretch>
        </p:blipFill>
        <p:spPr>
          <a:xfrm>
            <a:off x="2248635" y="4001294"/>
            <a:ext cx="2737023" cy="2547886"/>
          </a:xfrm>
          <a:prstGeom prst="rect">
            <a:avLst/>
          </a:prstGeom>
        </p:spPr>
      </p:pic>
      <p:pic>
        <p:nvPicPr>
          <p:cNvPr id="5" name="Picture 4"/>
          <p:cNvPicPr>
            <a:picLocks noChangeAspect="1"/>
          </p:cNvPicPr>
          <p:nvPr/>
        </p:nvPicPr>
        <p:blipFill>
          <a:blip r:embed="rId3"/>
          <a:stretch>
            <a:fillRect/>
          </a:stretch>
        </p:blipFill>
        <p:spPr>
          <a:xfrm>
            <a:off x="7863278" y="4541633"/>
            <a:ext cx="2826493" cy="1770267"/>
          </a:xfrm>
          <a:prstGeom prst="rect">
            <a:avLst/>
          </a:prstGeom>
        </p:spPr>
      </p:pic>
    </p:spTree>
    <p:extLst>
      <p:ext uri="{BB962C8B-B14F-4D97-AF65-F5344CB8AC3E}">
        <p14:creationId xmlns:p14="http://schemas.microsoft.com/office/powerpoint/2010/main" val="152098732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Personal Protective Equipment (PPE)</a:t>
            </a:r>
          </a:p>
        </p:txBody>
      </p:sp>
      <p:sp>
        <p:nvSpPr>
          <p:cNvPr id="3" name="Content Placeholder 2"/>
          <p:cNvSpPr>
            <a:spLocks noGrp="1"/>
          </p:cNvSpPr>
          <p:nvPr>
            <p:ph idx="1"/>
          </p:nvPr>
        </p:nvSpPr>
        <p:spPr>
          <a:xfrm>
            <a:off x="838200" y="1912710"/>
            <a:ext cx="10515600" cy="4351338"/>
          </a:xfrm>
        </p:spPr>
        <p:txBody>
          <a:bodyPr/>
          <a:lstStyle/>
          <a:p>
            <a:r>
              <a:rPr lang="en-US" dirty="0"/>
              <a:t>Remember</a:t>
            </a:r>
          </a:p>
          <a:p>
            <a:pPr lvl="1">
              <a:buFont typeface="Wingdings" panose="05000000000000000000" pitchFamily="2" charset="2"/>
              <a:buChar char="Ø"/>
            </a:pPr>
            <a:r>
              <a:rPr lang="en-US" dirty="0"/>
              <a:t>You must wear a lab coat and safety glasses in the lab.</a:t>
            </a:r>
          </a:p>
          <a:p>
            <a:pPr lvl="1">
              <a:buFont typeface="Wingdings" panose="05000000000000000000" pitchFamily="2" charset="2"/>
              <a:buChar char="Ø"/>
            </a:pPr>
            <a:r>
              <a:rPr lang="en-US" dirty="0"/>
              <a:t>Other PPE will be determined by the experiment.</a:t>
            </a:r>
          </a:p>
          <a:p>
            <a:r>
              <a:rPr lang="en-US" dirty="0"/>
              <a:t>Remove all PPE before exiting the lab.</a:t>
            </a:r>
          </a:p>
          <a:p>
            <a:r>
              <a:rPr lang="en-US" dirty="0"/>
              <a:t>NO PPE </a:t>
            </a:r>
          </a:p>
          <a:p>
            <a:pPr lvl="1">
              <a:buFont typeface="Wingdings" panose="05000000000000000000" pitchFamily="2" charset="2"/>
              <a:buChar char="Ø"/>
            </a:pPr>
            <a:r>
              <a:rPr lang="en-US" dirty="0"/>
              <a:t>In the restrooms, library, office areas, cafeteria or in the hallway unless you are transporting a sample.</a:t>
            </a:r>
          </a:p>
        </p:txBody>
      </p:sp>
    </p:spTree>
    <p:extLst>
      <p:ext uri="{BB962C8B-B14F-4D97-AF65-F5344CB8AC3E}">
        <p14:creationId xmlns:p14="http://schemas.microsoft.com/office/powerpoint/2010/main" val="350153148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4690827" cy="1325563"/>
          </a:xfrm>
        </p:spPr>
        <p:txBody>
          <a:bodyPr/>
          <a:lstStyle/>
          <a:p>
            <a:pPr algn="ctr"/>
            <a:r>
              <a:rPr lang="en-US" b="1" dirty="0"/>
              <a:t>RIGHT</a:t>
            </a:r>
          </a:p>
        </p:txBody>
      </p:sp>
      <p:pic>
        <p:nvPicPr>
          <p:cNvPr id="4" name="Content Placeholder 3"/>
          <p:cNvPicPr>
            <a:picLocks noGrp="1" noChangeAspect="1"/>
          </p:cNvPicPr>
          <p:nvPr>
            <p:ph idx="1"/>
          </p:nvPr>
        </p:nvPicPr>
        <p:blipFill>
          <a:blip r:embed="rId2"/>
          <a:stretch>
            <a:fillRect/>
          </a:stretch>
        </p:blipFill>
        <p:spPr>
          <a:xfrm>
            <a:off x="1063663" y="1985335"/>
            <a:ext cx="4239900" cy="3211942"/>
          </a:xfrm>
          <a:prstGeom prst="rect">
            <a:avLst/>
          </a:prstGeom>
        </p:spPr>
      </p:pic>
      <p:pic>
        <p:nvPicPr>
          <p:cNvPr id="5" name="Picture 4"/>
          <p:cNvPicPr>
            <a:picLocks noChangeAspect="1"/>
          </p:cNvPicPr>
          <p:nvPr/>
        </p:nvPicPr>
        <p:blipFill>
          <a:blip r:embed="rId3"/>
          <a:stretch>
            <a:fillRect/>
          </a:stretch>
        </p:blipFill>
        <p:spPr>
          <a:xfrm>
            <a:off x="5529027" y="1985335"/>
            <a:ext cx="5824773" cy="4567865"/>
          </a:xfrm>
          <a:prstGeom prst="rect">
            <a:avLst/>
          </a:prstGeom>
        </p:spPr>
      </p:pic>
      <p:sp>
        <p:nvSpPr>
          <p:cNvPr id="6" name="TextBox 5"/>
          <p:cNvSpPr txBox="1"/>
          <p:nvPr/>
        </p:nvSpPr>
        <p:spPr>
          <a:xfrm>
            <a:off x="5719984" y="643185"/>
            <a:ext cx="5442857" cy="769441"/>
          </a:xfrm>
          <a:prstGeom prst="rect">
            <a:avLst/>
          </a:prstGeom>
          <a:noFill/>
        </p:spPr>
        <p:txBody>
          <a:bodyPr wrap="square" rtlCol="0">
            <a:spAutoFit/>
          </a:bodyPr>
          <a:lstStyle/>
          <a:p>
            <a:pPr algn="ctr"/>
            <a:r>
              <a:rPr lang="en-US" sz="4400" dirty="0"/>
              <a:t>WRONG</a:t>
            </a:r>
          </a:p>
        </p:txBody>
      </p:sp>
    </p:spTree>
    <p:extLst>
      <p:ext uri="{BB962C8B-B14F-4D97-AF65-F5344CB8AC3E}">
        <p14:creationId xmlns:p14="http://schemas.microsoft.com/office/powerpoint/2010/main" val="32472629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Principles of Containment</a:t>
            </a:r>
          </a:p>
        </p:txBody>
      </p:sp>
      <p:pic>
        <p:nvPicPr>
          <p:cNvPr id="4" name="Content Placeholder 3"/>
          <p:cNvPicPr>
            <a:picLocks noGrp="1" noChangeAspect="1"/>
          </p:cNvPicPr>
          <p:nvPr>
            <p:ph idx="1"/>
          </p:nvPr>
        </p:nvPicPr>
        <p:blipFill>
          <a:blip r:embed="rId2"/>
          <a:stretch>
            <a:fillRect/>
          </a:stretch>
        </p:blipFill>
        <p:spPr>
          <a:xfrm>
            <a:off x="8269277" y="3355846"/>
            <a:ext cx="3594927" cy="2410472"/>
          </a:xfrm>
          <a:prstGeom prst="rect">
            <a:avLst/>
          </a:prstGeom>
        </p:spPr>
      </p:pic>
      <p:sp>
        <p:nvSpPr>
          <p:cNvPr id="5" name="TextBox 4"/>
          <p:cNvSpPr txBox="1"/>
          <p:nvPr/>
        </p:nvSpPr>
        <p:spPr>
          <a:xfrm>
            <a:off x="838200" y="1589898"/>
            <a:ext cx="7259217" cy="4524315"/>
          </a:xfrm>
          <a:prstGeom prst="rect">
            <a:avLst/>
          </a:prstGeom>
          <a:noFill/>
        </p:spPr>
        <p:txBody>
          <a:bodyPr wrap="square" rtlCol="0">
            <a:spAutoFit/>
          </a:bodyPr>
          <a:lstStyle/>
          <a:p>
            <a:pPr marL="342900" indent="-342900">
              <a:buFont typeface="Arial" panose="020B0604020202020204" pitchFamily="34" charset="0"/>
              <a:buChar char="•"/>
            </a:pPr>
            <a:r>
              <a:rPr lang="en-US" sz="3200" dirty="0"/>
              <a:t>To reduce chances of LAIs, principles of containment were developed.</a:t>
            </a:r>
          </a:p>
          <a:p>
            <a:pPr marL="342900" indent="-342900">
              <a:buFont typeface="Arial" panose="020B0604020202020204" pitchFamily="34" charset="0"/>
              <a:buChar char="•"/>
            </a:pPr>
            <a:r>
              <a:rPr lang="en-US" sz="3200" dirty="0"/>
              <a:t>Based on:</a:t>
            </a:r>
          </a:p>
          <a:p>
            <a:pPr lvl="1"/>
            <a:r>
              <a:rPr lang="en-US" sz="3200" dirty="0"/>
              <a:t>– Procedures</a:t>
            </a:r>
          </a:p>
          <a:p>
            <a:pPr lvl="1"/>
            <a:r>
              <a:rPr lang="en-US" sz="3200" dirty="0"/>
              <a:t>– Equipment</a:t>
            </a:r>
          </a:p>
          <a:p>
            <a:pPr lvl="1"/>
            <a:r>
              <a:rPr lang="en-US" sz="3200" dirty="0"/>
              <a:t>– Facility design</a:t>
            </a:r>
          </a:p>
          <a:p>
            <a:pPr marL="342900" indent="-342900">
              <a:buFont typeface="Arial" panose="020B0604020202020204" pitchFamily="34" charset="0"/>
              <a:buChar char="•"/>
            </a:pPr>
            <a:r>
              <a:rPr lang="en-US" sz="3200" dirty="0"/>
              <a:t>Personnel are protected by equipment and procedures.</a:t>
            </a:r>
          </a:p>
          <a:p>
            <a:pPr marL="342900" indent="-342900">
              <a:buFont typeface="Arial" panose="020B0604020202020204" pitchFamily="34" charset="0"/>
              <a:buChar char="•"/>
            </a:pPr>
            <a:r>
              <a:rPr lang="en-US" sz="3200" dirty="0"/>
              <a:t>Environment is protected by design.</a:t>
            </a:r>
          </a:p>
        </p:txBody>
      </p:sp>
    </p:spTree>
    <p:extLst>
      <p:ext uri="{BB962C8B-B14F-4D97-AF65-F5344CB8AC3E}">
        <p14:creationId xmlns:p14="http://schemas.microsoft.com/office/powerpoint/2010/main" val="402227895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Labels</a:t>
            </a:r>
          </a:p>
        </p:txBody>
      </p:sp>
      <p:sp>
        <p:nvSpPr>
          <p:cNvPr id="3" name="Content Placeholder 2"/>
          <p:cNvSpPr>
            <a:spLocks noGrp="1"/>
          </p:cNvSpPr>
          <p:nvPr>
            <p:ph idx="1"/>
          </p:nvPr>
        </p:nvSpPr>
        <p:spPr>
          <a:xfrm>
            <a:off x="838200" y="2096435"/>
            <a:ext cx="10515600" cy="4080528"/>
          </a:xfrm>
        </p:spPr>
        <p:txBody>
          <a:bodyPr/>
          <a:lstStyle/>
          <a:p>
            <a:r>
              <a:rPr lang="en-US" dirty="0"/>
              <a:t>Use the Biohazard label on equipment that could be contaminated.</a:t>
            </a:r>
          </a:p>
          <a:p>
            <a:r>
              <a:rPr lang="en-US" dirty="0"/>
              <a:t>Label thoroughly</a:t>
            </a:r>
          </a:p>
          <a:p>
            <a:r>
              <a:rPr lang="en-US" dirty="0"/>
              <a:t>Please use English.</a:t>
            </a:r>
          </a:p>
        </p:txBody>
      </p:sp>
      <p:pic>
        <p:nvPicPr>
          <p:cNvPr id="4" name="Picture 3"/>
          <p:cNvPicPr>
            <a:picLocks noChangeAspect="1"/>
          </p:cNvPicPr>
          <p:nvPr/>
        </p:nvPicPr>
        <p:blipFill>
          <a:blip r:embed="rId2"/>
          <a:stretch>
            <a:fillRect/>
          </a:stretch>
        </p:blipFill>
        <p:spPr>
          <a:xfrm>
            <a:off x="7358743" y="365125"/>
            <a:ext cx="1361522" cy="1731310"/>
          </a:xfrm>
          <a:prstGeom prst="rect">
            <a:avLst/>
          </a:prstGeom>
        </p:spPr>
      </p:pic>
      <p:pic>
        <p:nvPicPr>
          <p:cNvPr id="5" name="Picture 4"/>
          <p:cNvPicPr>
            <a:picLocks noChangeAspect="1"/>
          </p:cNvPicPr>
          <p:nvPr/>
        </p:nvPicPr>
        <p:blipFill>
          <a:blip r:embed="rId3"/>
          <a:stretch>
            <a:fillRect/>
          </a:stretch>
        </p:blipFill>
        <p:spPr>
          <a:xfrm>
            <a:off x="838200" y="3740267"/>
            <a:ext cx="4158344" cy="2410291"/>
          </a:xfrm>
          <a:prstGeom prst="rect">
            <a:avLst/>
          </a:prstGeom>
        </p:spPr>
      </p:pic>
      <p:pic>
        <p:nvPicPr>
          <p:cNvPr id="6" name="Picture 5"/>
          <p:cNvPicPr>
            <a:picLocks noChangeAspect="1"/>
          </p:cNvPicPr>
          <p:nvPr/>
        </p:nvPicPr>
        <p:blipFill>
          <a:blip r:embed="rId4"/>
          <a:stretch>
            <a:fillRect/>
          </a:stretch>
        </p:blipFill>
        <p:spPr>
          <a:xfrm>
            <a:off x="6945086" y="3766671"/>
            <a:ext cx="3869195" cy="2357485"/>
          </a:xfrm>
          <a:prstGeom prst="rect">
            <a:avLst/>
          </a:prstGeom>
        </p:spPr>
      </p:pic>
    </p:spTree>
    <p:extLst>
      <p:ext uri="{BB962C8B-B14F-4D97-AF65-F5344CB8AC3E}">
        <p14:creationId xmlns:p14="http://schemas.microsoft.com/office/powerpoint/2010/main" val="414419888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Bloodborne Pathogens</a:t>
            </a:r>
          </a:p>
        </p:txBody>
      </p:sp>
      <p:sp>
        <p:nvSpPr>
          <p:cNvPr id="3" name="Content Placeholder 2"/>
          <p:cNvSpPr>
            <a:spLocks noGrp="1"/>
          </p:cNvSpPr>
          <p:nvPr>
            <p:ph idx="1"/>
          </p:nvPr>
        </p:nvSpPr>
        <p:spPr/>
        <p:txBody>
          <a:bodyPr/>
          <a:lstStyle/>
          <a:p>
            <a:r>
              <a:rPr lang="en-US" dirty="0"/>
              <a:t>Take Universal precautions.</a:t>
            </a:r>
          </a:p>
          <a:p>
            <a:r>
              <a:rPr lang="en-US" dirty="0"/>
              <a:t>Have a Bloodborne Pathogen Exposure Control Plan</a:t>
            </a:r>
          </a:p>
          <a:p>
            <a:r>
              <a:rPr lang="en-US" dirty="0"/>
              <a:t>You will be required to have more training if you are working in these types of labs. </a:t>
            </a:r>
          </a:p>
        </p:txBody>
      </p:sp>
      <p:pic>
        <p:nvPicPr>
          <p:cNvPr id="4" name="Picture 3"/>
          <p:cNvPicPr>
            <a:picLocks noChangeAspect="1"/>
          </p:cNvPicPr>
          <p:nvPr/>
        </p:nvPicPr>
        <p:blipFill>
          <a:blip r:embed="rId2"/>
          <a:stretch>
            <a:fillRect/>
          </a:stretch>
        </p:blipFill>
        <p:spPr>
          <a:xfrm>
            <a:off x="4935075" y="3895496"/>
            <a:ext cx="2321850" cy="2281467"/>
          </a:xfrm>
          <a:prstGeom prst="rect">
            <a:avLst/>
          </a:prstGeom>
        </p:spPr>
      </p:pic>
    </p:spTree>
    <p:extLst>
      <p:ext uri="{BB962C8B-B14F-4D97-AF65-F5344CB8AC3E}">
        <p14:creationId xmlns:p14="http://schemas.microsoft.com/office/powerpoint/2010/main" val="181992807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Final Thought</a:t>
            </a:r>
          </a:p>
        </p:txBody>
      </p:sp>
      <p:pic>
        <p:nvPicPr>
          <p:cNvPr id="4" name="Content Placeholder 3"/>
          <p:cNvPicPr>
            <a:picLocks noGrp="1" noChangeAspect="1"/>
          </p:cNvPicPr>
          <p:nvPr>
            <p:ph idx="1"/>
          </p:nvPr>
        </p:nvPicPr>
        <p:blipFill>
          <a:blip r:embed="rId2"/>
          <a:stretch>
            <a:fillRect/>
          </a:stretch>
        </p:blipFill>
        <p:spPr>
          <a:xfrm>
            <a:off x="4358376" y="2759227"/>
            <a:ext cx="3605876" cy="3398533"/>
          </a:xfrm>
          <a:prstGeom prst="rect">
            <a:avLst/>
          </a:prstGeom>
        </p:spPr>
      </p:pic>
      <p:sp>
        <p:nvSpPr>
          <p:cNvPr id="5" name="TextBox 4"/>
          <p:cNvSpPr txBox="1"/>
          <p:nvPr/>
        </p:nvSpPr>
        <p:spPr>
          <a:xfrm>
            <a:off x="3548743" y="1690688"/>
            <a:ext cx="5225143" cy="707886"/>
          </a:xfrm>
          <a:prstGeom prst="rect">
            <a:avLst/>
          </a:prstGeom>
          <a:noFill/>
        </p:spPr>
        <p:txBody>
          <a:bodyPr wrap="square" rtlCol="0">
            <a:spAutoFit/>
          </a:bodyPr>
          <a:lstStyle/>
          <a:p>
            <a:pPr algn="ctr"/>
            <a:r>
              <a:rPr lang="en-US" sz="4000" dirty="0"/>
              <a:t>WASH YOUR HANDS</a:t>
            </a:r>
          </a:p>
        </p:txBody>
      </p:sp>
    </p:spTree>
    <p:extLst>
      <p:ext uri="{BB962C8B-B14F-4D97-AF65-F5344CB8AC3E}">
        <p14:creationId xmlns:p14="http://schemas.microsoft.com/office/powerpoint/2010/main" val="219497695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t>Questions?</a:t>
            </a:r>
          </a:p>
        </p:txBody>
      </p:sp>
      <p:sp>
        <p:nvSpPr>
          <p:cNvPr id="3" name="Content Placeholder 2"/>
          <p:cNvSpPr>
            <a:spLocks noGrp="1"/>
          </p:cNvSpPr>
          <p:nvPr>
            <p:ph idx="1"/>
          </p:nvPr>
        </p:nvSpPr>
        <p:spPr/>
        <p:txBody>
          <a:bodyPr/>
          <a:lstStyle/>
          <a:p>
            <a:r>
              <a:rPr lang="en-US" dirty="0"/>
              <a:t>If you have any questions about Biological Hazards, please contact the Department of Environmental Health and Safety at 312-567-3084</a:t>
            </a:r>
          </a:p>
          <a:p>
            <a:r>
              <a:rPr lang="en-US" dirty="0"/>
              <a:t>Or contact the Institutional Biosafety Committee at Diel@iit.edu</a:t>
            </a:r>
          </a:p>
        </p:txBody>
      </p:sp>
    </p:spTree>
    <p:extLst>
      <p:ext uri="{BB962C8B-B14F-4D97-AF65-F5344CB8AC3E}">
        <p14:creationId xmlns:p14="http://schemas.microsoft.com/office/powerpoint/2010/main" val="1430762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Biological Safety Cabinet</a:t>
            </a:r>
          </a:p>
        </p:txBody>
      </p:sp>
      <p:sp>
        <p:nvSpPr>
          <p:cNvPr id="3" name="Content Placeholder 2"/>
          <p:cNvSpPr>
            <a:spLocks noGrp="1"/>
          </p:cNvSpPr>
          <p:nvPr>
            <p:ph idx="1"/>
          </p:nvPr>
        </p:nvSpPr>
        <p:spPr/>
        <p:txBody>
          <a:bodyPr/>
          <a:lstStyle/>
          <a:p>
            <a:r>
              <a:rPr lang="en-US" dirty="0"/>
              <a:t>One form of containment is a Biological Safety Cabinet (BSC).</a:t>
            </a:r>
          </a:p>
          <a:p>
            <a:r>
              <a:rPr lang="en-US" dirty="0"/>
              <a:t>On the next few slides we will discuss the types of Biological Safety Cabinets and how to use them.</a:t>
            </a:r>
          </a:p>
        </p:txBody>
      </p:sp>
    </p:spTree>
    <p:extLst>
      <p:ext uri="{BB962C8B-B14F-4D97-AF65-F5344CB8AC3E}">
        <p14:creationId xmlns:p14="http://schemas.microsoft.com/office/powerpoint/2010/main" val="3469683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Biological Safety Cabinets (BSC)</a:t>
            </a:r>
          </a:p>
        </p:txBody>
      </p:sp>
      <p:sp>
        <p:nvSpPr>
          <p:cNvPr id="3" name="Content Placeholder 2"/>
          <p:cNvSpPr>
            <a:spLocks noGrp="1"/>
          </p:cNvSpPr>
          <p:nvPr>
            <p:ph idx="1"/>
          </p:nvPr>
        </p:nvSpPr>
        <p:spPr/>
        <p:txBody>
          <a:bodyPr>
            <a:normAutofit lnSpcReduction="10000"/>
          </a:bodyPr>
          <a:lstStyle/>
          <a:p>
            <a:r>
              <a:rPr lang="en-US" dirty="0"/>
              <a:t>Laminar flow cabinet</a:t>
            </a:r>
          </a:p>
          <a:p>
            <a:pPr lvl="1">
              <a:buFont typeface="Wingdings" panose="05000000000000000000" pitchFamily="2" charset="2"/>
              <a:buChar char="Ø"/>
            </a:pPr>
            <a:r>
              <a:rPr lang="en-US" dirty="0"/>
              <a:t>Airflow across work surface towards worker.</a:t>
            </a:r>
          </a:p>
          <a:p>
            <a:pPr lvl="1">
              <a:buFont typeface="Wingdings" panose="05000000000000000000" pitchFamily="2" charset="2"/>
              <a:buChar char="Ø"/>
            </a:pPr>
            <a:r>
              <a:rPr lang="en-US" dirty="0"/>
              <a:t>Protects experiment, not worker.</a:t>
            </a:r>
          </a:p>
          <a:p>
            <a:r>
              <a:rPr lang="en-US" dirty="0"/>
              <a:t>Class I BSC</a:t>
            </a:r>
          </a:p>
          <a:p>
            <a:pPr lvl="1">
              <a:buFont typeface="Wingdings" panose="05000000000000000000" pitchFamily="2" charset="2"/>
              <a:buChar char="Ø"/>
            </a:pPr>
            <a:r>
              <a:rPr lang="en-US" dirty="0"/>
              <a:t>Inward airflow protects worker, not experiment.</a:t>
            </a:r>
          </a:p>
          <a:p>
            <a:r>
              <a:rPr lang="en-US" dirty="0"/>
              <a:t>Class II BSC</a:t>
            </a:r>
          </a:p>
          <a:p>
            <a:pPr lvl="1">
              <a:buFont typeface="Wingdings" panose="05000000000000000000" pitchFamily="2" charset="2"/>
              <a:buChar char="Ø"/>
            </a:pPr>
            <a:r>
              <a:rPr lang="en-US" dirty="0"/>
              <a:t>Inward airflow protects worker.</a:t>
            </a:r>
          </a:p>
          <a:p>
            <a:pPr lvl="1">
              <a:buFont typeface="Wingdings" panose="05000000000000000000" pitchFamily="2" charset="2"/>
              <a:buChar char="Ø"/>
            </a:pPr>
            <a:r>
              <a:rPr lang="en-US" dirty="0"/>
              <a:t>Downward airflow protects experiment.</a:t>
            </a:r>
          </a:p>
          <a:p>
            <a:r>
              <a:rPr lang="en-US" dirty="0"/>
              <a:t>Class III BSC</a:t>
            </a:r>
          </a:p>
          <a:p>
            <a:pPr lvl="1">
              <a:buFont typeface="Wingdings" panose="05000000000000000000" pitchFamily="2" charset="2"/>
              <a:buChar char="Ø"/>
            </a:pPr>
            <a:r>
              <a:rPr lang="en-US" dirty="0"/>
              <a:t>Totally enclosed, ventilated, air-tight.</a:t>
            </a:r>
          </a:p>
          <a:p>
            <a:endParaRPr lang="en-US" dirty="0"/>
          </a:p>
        </p:txBody>
      </p:sp>
    </p:spTree>
    <p:extLst>
      <p:ext uri="{BB962C8B-B14F-4D97-AF65-F5344CB8AC3E}">
        <p14:creationId xmlns:p14="http://schemas.microsoft.com/office/powerpoint/2010/main" val="6214999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Does a Class II Biological Safety Cabinet Work?</a:t>
            </a:r>
          </a:p>
        </p:txBody>
      </p:sp>
      <p:sp>
        <p:nvSpPr>
          <p:cNvPr id="3" name="Content Placeholder 2"/>
          <p:cNvSpPr>
            <a:spLocks noGrp="1"/>
          </p:cNvSpPr>
          <p:nvPr>
            <p:ph idx="1"/>
          </p:nvPr>
        </p:nvSpPr>
        <p:spPr>
          <a:xfrm>
            <a:off x="838200" y="1825625"/>
            <a:ext cx="5504543" cy="4351338"/>
          </a:xfrm>
        </p:spPr>
        <p:txBody>
          <a:bodyPr/>
          <a:lstStyle/>
          <a:p>
            <a:r>
              <a:rPr lang="en-US" dirty="0"/>
              <a:t>Directed airflow</a:t>
            </a:r>
          </a:p>
          <a:p>
            <a:pPr lvl="1">
              <a:buFont typeface="Wingdings" panose="05000000000000000000" pitchFamily="2" charset="2"/>
              <a:buChar char="Ø"/>
            </a:pPr>
            <a:r>
              <a:rPr lang="en-US" dirty="0"/>
              <a:t>Air Curtain</a:t>
            </a:r>
          </a:p>
          <a:p>
            <a:r>
              <a:rPr lang="en-US" dirty="0"/>
              <a:t>HEPA-filtered air onto the experiment.</a:t>
            </a:r>
          </a:p>
          <a:p>
            <a:r>
              <a:rPr lang="en-US" dirty="0"/>
              <a:t>Exterior air is drawn in and through filters.</a:t>
            </a:r>
          </a:p>
          <a:p>
            <a:r>
              <a:rPr lang="en-US" dirty="0"/>
              <a:t>Contaminated air is filtered before being blown onto work surface or exhausted. </a:t>
            </a:r>
          </a:p>
        </p:txBody>
      </p:sp>
      <p:pic>
        <p:nvPicPr>
          <p:cNvPr id="4" name="Picture 3"/>
          <p:cNvPicPr>
            <a:picLocks noChangeAspect="1"/>
          </p:cNvPicPr>
          <p:nvPr/>
        </p:nvPicPr>
        <p:blipFill>
          <a:blip r:embed="rId2"/>
          <a:stretch>
            <a:fillRect/>
          </a:stretch>
        </p:blipFill>
        <p:spPr>
          <a:xfrm>
            <a:off x="7345990" y="1981201"/>
            <a:ext cx="3495747" cy="4195762"/>
          </a:xfrm>
          <a:prstGeom prst="rect">
            <a:avLst/>
          </a:prstGeom>
        </p:spPr>
      </p:pic>
    </p:spTree>
    <p:extLst>
      <p:ext uri="{BB962C8B-B14F-4D97-AF65-F5344CB8AC3E}">
        <p14:creationId xmlns:p14="http://schemas.microsoft.com/office/powerpoint/2010/main" val="91224044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379</TotalTime>
  <Words>3374</Words>
  <Application>Microsoft Office PowerPoint</Application>
  <PresentationFormat>Widescreen</PresentationFormat>
  <Paragraphs>292</Paragraphs>
  <Slides>63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63</vt:i4>
      </vt:variant>
    </vt:vector>
  </HeadingPairs>
  <TitlesOfParts>
    <vt:vector size="71" baseType="lpstr">
      <vt:lpstr>Arial</vt:lpstr>
      <vt:lpstr>Arial-ItalicMT</vt:lpstr>
      <vt:lpstr>ArialMT</vt:lpstr>
      <vt:lpstr>Calibri</vt:lpstr>
      <vt:lpstr>Calibri Light</vt:lpstr>
      <vt:lpstr>OpenSymbol</vt:lpstr>
      <vt:lpstr>Wingdings</vt:lpstr>
      <vt:lpstr>Office Theme</vt:lpstr>
      <vt:lpstr>PowerPoint Presentation</vt:lpstr>
      <vt:lpstr>What is Biosafety?</vt:lpstr>
      <vt:lpstr>Laboratory-Acquired Infections</vt:lpstr>
      <vt:lpstr>Laboratory-Acquired Infections</vt:lpstr>
      <vt:lpstr>Biosafety in Microbiological and Biomedical laboratories</vt:lpstr>
      <vt:lpstr>Principles of Containment</vt:lpstr>
      <vt:lpstr>Biological Safety Cabinet</vt:lpstr>
      <vt:lpstr>Biological Safety Cabinets (BSC)</vt:lpstr>
      <vt:lpstr>How Does a Class II Biological Safety Cabinet Work?</vt:lpstr>
      <vt:lpstr>HEPA Filters</vt:lpstr>
      <vt:lpstr>Use of a Biological Safety Cabinet</vt:lpstr>
      <vt:lpstr>Biosafety Levels</vt:lpstr>
      <vt:lpstr>Reference for this Presentation</vt:lpstr>
      <vt:lpstr>Biosafety Level 1 – BSL1</vt:lpstr>
      <vt:lpstr>BSL1 Standard microbiological Practices</vt:lpstr>
      <vt:lpstr>BSL1 Standard microbiological Practices</vt:lpstr>
      <vt:lpstr>BSL1 Standard microbiological Practices</vt:lpstr>
      <vt:lpstr>BSL1 Standard microbiological Practices</vt:lpstr>
      <vt:lpstr>Safety Equipment For BSL1</vt:lpstr>
      <vt:lpstr>Safety Equipment For BSL1</vt:lpstr>
      <vt:lpstr>BSL-1</vt:lpstr>
      <vt:lpstr>Example of a Biosafety Level 1 laboratory</vt:lpstr>
      <vt:lpstr> Biosafety Level 2</vt:lpstr>
      <vt:lpstr>Microbiological Practices for BSL-2</vt:lpstr>
      <vt:lpstr> Special Practices for BSL-2</vt:lpstr>
      <vt:lpstr> Special Practices for BSL-2</vt:lpstr>
      <vt:lpstr> Special Practices for BSL-2</vt:lpstr>
      <vt:lpstr> Special Practices for BSL-2</vt:lpstr>
      <vt:lpstr> Safety Equipment for BSL-2</vt:lpstr>
      <vt:lpstr> Safety Equipment for BSL-2</vt:lpstr>
      <vt:lpstr> Safety Equipment for BSL-2</vt:lpstr>
      <vt:lpstr> Safety Equipment for BSL-2</vt:lpstr>
      <vt:lpstr> Laboratory Facilities (Secondary Barriers) for BSL-2</vt:lpstr>
      <vt:lpstr>BSL2</vt:lpstr>
      <vt:lpstr>Biosafety Level 2 Laboratory</vt:lpstr>
      <vt:lpstr>BSL-3 and BSL-4</vt:lpstr>
      <vt:lpstr>BSL-3</vt:lpstr>
      <vt:lpstr>BSL-3</vt:lpstr>
      <vt:lpstr>Biosafety Level 3 Laboratory</vt:lpstr>
      <vt:lpstr>BSL-4</vt:lpstr>
      <vt:lpstr>BSL-4</vt:lpstr>
      <vt:lpstr>BSL-4</vt:lpstr>
      <vt:lpstr>BSL-4 Cabinet Laboratory</vt:lpstr>
      <vt:lpstr>BSL-4 Suit Laboratory</vt:lpstr>
      <vt:lpstr>Biosafety Level</vt:lpstr>
      <vt:lpstr>Risk Assessment</vt:lpstr>
      <vt:lpstr>Items in the Biosafety Manual</vt:lpstr>
      <vt:lpstr>Items in the Biosafety Manual</vt:lpstr>
      <vt:lpstr>Minimize Aerosols</vt:lpstr>
      <vt:lpstr>Minimize Aerosols</vt:lpstr>
      <vt:lpstr>Minimize Aerosols</vt:lpstr>
      <vt:lpstr>Needles/Sharps</vt:lpstr>
      <vt:lpstr>Spill Cleanup</vt:lpstr>
      <vt:lpstr>Biological Safety Cabinet Spill Cleanup</vt:lpstr>
      <vt:lpstr>Removing Equipment</vt:lpstr>
      <vt:lpstr>Personal Protective Equipment (PPE)</vt:lpstr>
      <vt:lpstr>Reminder: Don’t Forget to Check Gloves Before Wearing!</vt:lpstr>
      <vt:lpstr>Personal Protective Equipment (PPE)</vt:lpstr>
      <vt:lpstr>RIGHT</vt:lpstr>
      <vt:lpstr>Labels</vt:lpstr>
      <vt:lpstr>Bloodborne Pathogens</vt:lpstr>
      <vt:lpstr>Final Thought</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Cindy Chaffee</dc:creator>
  <cp:lastModifiedBy>Cindy Chaffee</cp:lastModifiedBy>
  <cp:revision>47</cp:revision>
  <dcterms:created xsi:type="dcterms:W3CDTF">2017-04-18T19:50:15Z</dcterms:created>
  <dcterms:modified xsi:type="dcterms:W3CDTF">2017-05-02T20:30:21Z</dcterms:modified>
</cp:coreProperties>
</file>

<file path=docProps/thumbnail.jpeg>
</file>